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1" r:id="rId3"/>
    <p:sldId id="344" r:id="rId5"/>
    <p:sldId id="364" r:id="rId6"/>
    <p:sldId id="366" r:id="rId7"/>
    <p:sldId id="367" r:id="rId8"/>
    <p:sldId id="359" r:id="rId9"/>
    <p:sldId id="360" r:id="rId10"/>
    <p:sldId id="393" r:id="rId11"/>
    <p:sldId id="402" r:id="rId12"/>
    <p:sldId id="421" r:id="rId13"/>
    <p:sldId id="381" r:id="rId14"/>
    <p:sldId id="394" r:id="rId15"/>
    <p:sldId id="395" r:id="rId16"/>
    <p:sldId id="398" r:id="rId17"/>
    <p:sldId id="399" r:id="rId18"/>
    <p:sldId id="414" r:id="rId19"/>
    <p:sldId id="396" r:id="rId20"/>
    <p:sldId id="388" r:id="rId21"/>
    <p:sldId id="397" r:id="rId22"/>
    <p:sldId id="361" r:id="rId23"/>
    <p:sldId id="363" r:id="rId24"/>
    <p:sldId id="358"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214BAE"/>
    <a:srgbClr val="00A3E4"/>
    <a:srgbClr val="595959"/>
    <a:srgbClr val="0A5F9E"/>
    <a:srgbClr val="1D2A5A"/>
    <a:srgbClr val="D62036"/>
    <a:srgbClr val="295788"/>
    <a:srgbClr val="2D5B8C"/>
    <a:srgbClr val="D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124" autoAdjust="0"/>
  </p:normalViewPr>
  <p:slideViewPr>
    <p:cSldViewPr snapToGrid="0" showGuides="1">
      <p:cViewPr>
        <p:scale>
          <a:sx n="68" d="100"/>
          <a:sy n="68" d="100"/>
        </p:scale>
        <p:origin x="1260" y="990"/>
      </p:cViewPr>
      <p:guideLst>
        <p:guide orient="horz" pos="2180"/>
        <p:guide pos="3840"/>
      </p:guideLst>
    </p:cSldViewPr>
  </p:slideViewPr>
  <p:notesTextViewPr>
    <p:cViewPr>
      <p:scale>
        <a:sx n="1" d="1"/>
        <a:sy n="1" d="1"/>
      </p:scale>
      <p:origin x="0" y="0"/>
    </p:cViewPr>
  </p:notesTextViewPr>
  <p:sorterViewPr>
    <p:cViewPr>
      <p:scale>
        <a:sx n="89" d="100"/>
        <a:sy n="8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2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D09E27A0-C8C5-4D1C-8474-C97B64CA435F}"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058A21C5-6FF9-43F6-A409-2A0EC906A9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F32AC2-5CA0-41E2-900C-4A9051C0A65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showMasterSp="0">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1" y="1600202"/>
            <a:ext cx="10972800" cy="4525963"/>
          </a:xfrm>
          <a:prstGeom prst="rect">
            <a:avLst/>
          </a:prstGeo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a:xfrm>
            <a:off x="609601" y="6356352"/>
            <a:ext cx="2844800" cy="365125"/>
          </a:xfrm>
          <a:prstGeom prst="rect">
            <a:avLst/>
          </a:prstGeom>
        </p:spPr>
        <p:txBody>
          <a:bodyPr/>
          <a:lstStyle/>
          <a:p>
            <a:fld id="{A61B1FD8-8752-40A4-8FD5-E89685AB56BD}" type="datetimeFigureOut">
              <a:rPr lang="zh-CN" altLang="en-US" smtClean="0"/>
            </a:fld>
            <a:endParaRPr lang="zh-CN" altLang="en-US"/>
          </a:p>
        </p:txBody>
      </p:sp>
      <p:sp>
        <p:nvSpPr>
          <p:cNvPr id="5" name="页脚占位符 4"/>
          <p:cNvSpPr>
            <a:spLocks noGrp="1"/>
          </p:cNvSpPr>
          <p:nvPr>
            <p:ph type="ftr" sz="quarter" idx="11"/>
          </p:nvPr>
        </p:nvSpPr>
        <p:spPr>
          <a:xfrm>
            <a:off x="4165601"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1" y="6356352"/>
            <a:ext cx="284480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文本框 1"/>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3" name="组合 2"/>
          <p:cNvGrpSpPr/>
          <p:nvPr userDrawn="1"/>
        </p:nvGrpSpPr>
        <p:grpSpPr>
          <a:xfrm>
            <a:off x="0" y="6587638"/>
            <a:ext cx="9698628" cy="80682"/>
            <a:chOff x="-258793" y="5755341"/>
            <a:chExt cx="9698628" cy="80682"/>
          </a:xfrm>
          <a:solidFill>
            <a:srgbClr val="3597BF"/>
          </a:solidFill>
        </p:grpSpPr>
        <p:cxnSp>
          <p:nvCxnSpPr>
            <p:cNvPr id="4" name="直接连接符 3"/>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6" name="矩形 5"/>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2_自定义版式">
    <p:spTree>
      <p:nvGrpSpPr>
        <p:cNvPr id="1" name=""/>
        <p:cNvGrpSpPr/>
        <p:nvPr/>
      </p:nvGrpSpPr>
      <p:grpSpPr>
        <a:xfrm>
          <a:off x="0" y="0"/>
          <a:ext cx="0" cy="0"/>
          <a:chOff x="0" y="0"/>
          <a:chExt cx="0" cy="0"/>
        </a:xfrm>
      </p:grpSpPr>
      <p:sp>
        <p:nvSpPr>
          <p:cNvPr id="16" name="图片占位符 15"/>
          <p:cNvSpPr>
            <a:spLocks noGrp="1"/>
          </p:cNvSpPr>
          <p:nvPr>
            <p:ph type="pic" sz="quarter" idx="13"/>
          </p:nvPr>
        </p:nvSpPr>
        <p:spPr>
          <a:xfrm>
            <a:off x="874713" y="565150"/>
            <a:ext cx="2880518" cy="2768600"/>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5" name="图片占位符 14"/>
          <p:cNvSpPr>
            <a:spLocks noGrp="1"/>
          </p:cNvSpPr>
          <p:nvPr>
            <p:ph type="pic" sz="quarter" idx="14"/>
          </p:nvPr>
        </p:nvSpPr>
        <p:spPr>
          <a:xfrm>
            <a:off x="3998913" y="565150"/>
            <a:ext cx="2880518" cy="2768600"/>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3" name="图片占位符 12"/>
          <p:cNvSpPr>
            <a:spLocks noGrp="1"/>
          </p:cNvSpPr>
          <p:nvPr>
            <p:ph type="pic" sz="quarter" idx="15"/>
          </p:nvPr>
        </p:nvSpPr>
        <p:spPr>
          <a:xfrm>
            <a:off x="5312570" y="3524250"/>
            <a:ext cx="2880518" cy="2768600"/>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4" name="图片占位符 13"/>
          <p:cNvSpPr>
            <a:spLocks noGrp="1"/>
          </p:cNvSpPr>
          <p:nvPr>
            <p:ph type="pic" sz="quarter" idx="16"/>
          </p:nvPr>
        </p:nvSpPr>
        <p:spPr>
          <a:xfrm>
            <a:off x="8436770" y="3524250"/>
            <a:ext cx="2880518" cy="2768600"/>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2" name="文本框 11"/>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17" name="组合 16"/>
          <p:cNvGrpSpPr/>
          <p:nvPr userDrawn="1"/>
        </p:nvGrpSpPr>
        <p:grpSpPr>
          <a:xfrm>
            <a:off x="0" y="6587638"/>
            <a:ext cx="9698628" cy="80682"/>
            <a:chOff x="-258793" y="5755341"/>
            <a:chExt cx="9698628" cy="80682"/>
          </a:xfrm>
          <a:solidFill>
            <a:srgbClr val="3597BF"/>
          </a:solidFill>
        </p:grpSpPr>
        <p:cxnSp>
          <p:nvCxnSpPr>
            <p:cNvPr id="18" name="直接连接符 17"/>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0" name="矩形 19"/>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8" name="文本框 7"/>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0" y="6587638"/>
            <a:ext cx="9698628" cy="80682"/>
            <a:chOff x="-258793" y="5755341"/>
            <a:chExt cx="9698628" cy="80682"/>
          </a:xfrm>
          <a:solidFill>
            <a:srgbClr val="3597BF"/>
          </a:solidFill>
        </p:grpSpPr>
        <p:cxnSp>
          <p:nvCxnSpPr>
            <p:cNvPr id="10" name="直接连接符 9"/>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2" name="矩形 11"/>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8" name="文本框 7"/>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0" y="6587638"/>
            <a:ext cx="9698628" cy="80682"/>
            <a:chOff x="-258793" y="5755341"/>
            <a:chExt cx="9698628" cy="80682"/>
          </a:xfrm>
          <a:solidFill>
            <a:srgbClr val="3597BF"/>
          </a:solidFill>
        </p:grpSpPr>
        <p:cxnSp>
          <p:nvCxnSpPr>
            <p:cNvPr id="10" name="直接连接符 9"/>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2" name="矩形 11"/>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1000">
        <p14:vortex dir="r"/>
      </p:transition>
    </mc:Choice>
    <mc:Fallback>
      <p:transition spd="slow" advTm="11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12" name="文本框 11"/>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13" name="组合 12"/>
          <p:cNvGrpSpPr/>
          <p:nvPr userDrawn="1"/>
        </p:nvGrpSpPr>
        <p:grpSpPr>
          <a:xfrm>
            <a:off x="0" y="6587638"/>
            <a:ext cx="9698628" cy="80682"/>
            <a:chOff x="-258793" y="5755341"/>
            <a:chExt cx="9698628" cy="80682"/>
          </a:xfrm>
          <a:solidFill>
            <a:srgbClr val="3597BF"/>
          </a:solidFill>
        </p:grpSpPr>
        <p:cxnSp>
          <p:nvCxnSpPr>
            <p:cNvPr id="14" name="直接连接符 13"/>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6" name="矩形 15"/>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自定义版式">
    <p:bg>
      <p:bgPr>
        <a:gradFill>
          <a:gsLst>
            <a:gs pos="0">
              <a:schemeClr val="bg2">
                <a:lumMod val="75000"/>
              </a:schemeClr>
            </a:gs>
            <a:gs pos="100000">
              <a:schemeClr val="bg2">
                <a:lumMod val="50000"/>
              </a:schemeClr>
            </a:gs>
          </a:gsLst>
          <a:lin ang="2700000" scaled="0"/>
        </a:gradFill>
        <a:effectLst/>
      </p:bgPr>
    </p:bg>
    <p:spTree>
      <p:nvGrpSpPr>
        <p:cNvPr id="1" name=""/>
        <p:cNvGrpSpPr/>
        <p:nvPr/>
      </p:nvGrpSpPr>
      <p:grpSpPr>
        <a:xfrm>
          <a:off x="0" y="0"/>
          <a:ext cx="0" cy="0"/>
          <a:chOff x="0" y="0"/>
          <a:chExt cx="0" cy="0"/>
        </a:xfrm>
      </p:grpSpPr>
      <p:sp>
        <p:nvSpPr>
          <p:cNvPr id="8" name="文本框 7"/>
          <p:cNvSpPr txBox="1"/>
          <p:nvPr userDrawn="1"/>
        </p:nvSpPr>
        <p:spPr>
          <a:xfrm>
            <a:off x="9749904" y="6501021"/>
            <a:ext cx="1924539" cy="253916"/>
          </a:xfrm>
          <a:prstGeom prst="rect">
            <a:avLst/>
          </a:prstGeom>
          <a:noFill/>
        </p:spPr>
        <p:txBody>
          <a:bodyPr wrap="square" lIns="91440" tIns="45720" rIns="91440" bIns="45720" rtlCol="0">
            <a:spAutoFit/>
          </a:bodyPr>
          <a:lstStyle/>
          <a:p>
            <a:pPr marL="0" lvl="1" algn="dist"/>
            <a:r>
              <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rPr>
              <a:t>诚信铸就品质    创新引领未来</a:t>
            </a:r>
            <a:endParaRPr lang="zh-CN" altLang="en-US" sz="1000" dirty="0" smtClean="0">
              <a:gradFill>
                <a:gsLst>
                  <a:gs pos="0">
                    <a:srgbClr val="00A3E4"/>
                  </a:gs>
                  <a:gs pos="100000">
                    <a:srgbClr val="214BAE"/>
                  </a:gs>
                </a:gsLst>
                <a:lin ang="5400000" scaled="0"/>
              </a:gra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0" y="6587638"/>
            <a:ext cx="9698628" cy="80682"/>
            <a:chOff x="-258793" y="5755341"/>
            <a:chExt cx="9698628" cy="80682"/>
          </a:xfrm>
          <a:solidFill>
            <a:srgbClr val="3597BF"/>
          </a:solidFill>
        </p:grpSpPr>
        <p:cxnSp>
          <p:nvCxnSpPr>
            <p:cNvPr id="10" name="直接连接符 9"/>
            <p:cNvCxnSpPr/>
            <p:nvPr/>
          </p:nvCxnSpPr>
          <p:spPr>
            <a:xfrm>
              <a:off x="-258793" y="5795682"/>
              <a:ext cx="9658287" cy="0"/>
            </a:xfrm>
            <a:prstGeom prst="line">
              <a:avLst/>
            </a:prstGeom>
            <a:grpFill/>
            <a:ln w="12700">
              <a:gradFill>
                <a:gsLst>
                  <a:gs pos="0">
                    <a:srgbClr val="00A3E4"/>
                  </a:gs>
                  <a:gs pos="100000">
                    <a:srgbClr val="214BA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9359153" y="5755341"/>
              <a:ext cx="80682" cy="80682"/>
            </a:xfrm>
            <a:prstGeom prst="ellipse">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2" name="矩形 11"/>
          <p:cNvSpPr/>
          <p:nvPr userDrawn="1"/>
        </p:nvSpPr>
        <p:spPr>
          <a:xfrm>
            <a:off x="11753936" y="6515427"/>
            <a:ext cx="392655" cy="225105"/>
          </a:xfrm>
          <a:prstGeom prst="rect">
            <a:avLst/>
          </a:prstGeom>
          <a:gradFill>
            <a:gsLst>
              <a:gs pos="0">
                <a:srgbClr val="00A3E4"/>
              </a:gs>
              <a:gs pos="100000">
                <a:srgbClr val="214BA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TextBox 15"/>
          <p:cNvSpPr txBox="1"/>
          <p:nvPr userDrawn="1"/>
        </p:nvSpPr>
        <p:spPr>
          <a:xfrm>
            <a:off x="11662861"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5.png"/><Relationship Id="rId7" Type="http://schemas.openxmlformats.org/officeDocument/2006/relationships/tags" Target="../tags/tag9.xml"/><Relationship Id="rId6" Type="http://schemas.openxmlformats.org/officeDocument/2006/relationships/image" Target="../media/image24.png"/><Relationship Id="rId5" Type="http://schemas.openxmlformats.org/officeDocument/2006/relationships/tags" Target="../tags/tag8.xml"/><Relationship Id="rId4" Type="http://schemas.openxmlformats.org/officeDocument/2006/relationships/image" Target="../media/image23.png"/><Relationship Id="rId3" Type="http://schemas.openxmlformats.org/officeDocument/2006/relationships/tags" Target="../tags/tag7.xml"/><Relationship Id="rId2" Type="http://schemas.openxmlformats.org/officeDocument/2006/relationships/image" Target="../media/image22.png"/><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tags" Target="../tags/tag11.xml"/><Relationship Id="rId4" Type="http://schemas.openxmlformats.org/officeDocument/2006/relationships/image" Target="../media/image40.png"/><Relationship Id="rId3" Type="http://schemas.openxmlformats.org/officeDocument/2006/relationships/tags" Target="../tags/tag10.xml"/><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5.png"/><Relationship Id="rId7" Type="http://schemas.openxmlformats.org/officeDocument/2006/relationships/tags" Target="../tags/tag15.xml"/><Relationship Id="rId6" Type="http://schemas.openxmlformats.org/officeDocument/2006/relationships/image" Target="../media/image44.png"/><Relationship Id="rId5" Type="http://schemas.openxmlformats.org/officeDocument/2006/relationships/tags" Target="../tags/tag14.xml"/><Relationship Id="rId4" Type="http://schemas.openxmlformats.org/officeDocument/2006/relationships/image" Target="../media/image43.png"/><Relationship Id="rId3" Type="http://schemas.openxmlformats.org/officeDocument/2006/relationships/tags" Target="../tags/tag13.xml"/><Relationship Id="rId2" Type="http://schemas.openxmlformats.org/officeDocument/2006/relationships/image" Target="../media/image42.png"/><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0.png"/><Relationship Id="rId6" Type="http://schemas.openxmlformats.org/officeDocument/2006/relationships/tags" Target="../tags/tag19.xml"/><Relationship Id="rId5" Type="http://schemas.openxmlformats.org/officeDocument/2006/relationships/image" Target="../media/image49.png"/><Relationship Id="rId4" Type="http://schemas.openxmlformats.org/officeDocument/2006/relationships/tags" Target="../tags/tag18.xml"/><Relationship Id="rId3" Type="http://schemas.openxmlformats.org/officeDocument/2006/relationships/image" Target="../media/image48.png"/><Relationship Id="rId2" Type="http://schemas.openxmlformats.org/officeDocument/2006/relationships/tags" Target="../tags/tag17.xml"/><Relationship Id="rId1" Type="http://schemas.openxmlformats.org/officeDocument/2006/relationships/image" Target="../media/image47.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9.xml"/><Relationship Id="rId2" Type="http://schemas.openxmlformats.org/officeDocument/2006/relationships/image" Target="../media/image2.png"/><Relationship Id="rId1" Type="http://schemas.openxmlformats.org/officeDocument/2006/relationships/image" Target="../media/image60.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1.png"/><Relationship Id="rId7" Type="http://schemas.openxmlformats.org/officeDocument/2006/relationships/tags" Target="../tags/tag5.xml"/><Relationship Id="rId6" Type="http://schemas.openxmlformats.org/officeDocument/2006/relationships/image" Target="../media/image20.png"/><Relationship Id="rId5" Type="http://schemas.openxmlformats.org/officeDocument/2006/relationships/tags" Target="../tags/tag4.xml"/><Relationship Id="rId4" Type="http://schemas.openxmlformats.org/officeDocument/2006/relationships/image" Target="../media/image19.png"/><Relationship Id="rId3" Type="http://schemas.openxmlformats.org/officeDocument/2006/relationships/tags" Target="../tags/tag3.xml"/><Relationship Id="rId2" Type="http://schemas.openxmlformats.org/officeDocument/2006/relationships/image" Target="../media/image18.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39150" y="0"/>
            <a:ext cx="3752850" cy="6381750"/>
          </a:xfrm>
          <a:custGeom>
            <a:avLst/>
            <a:gdLst>
              <a:gd name="connsiteX0" fmla="*/ 0 w 3295650"/>
              <a:gd name="connsiteY0" fmla="*/ 0 h 6381750"/>
              <a:gd name="connsiteX1" fmla="*/ 3295650 w 3295650"/>
              <a:gd name="connsiteY1" fmla="*/ 0 h 6381750"/>
              <a:gd name="connsiteX2" fmla="*/ 3295650 w 3295650"/>
              <a:gd name="connsiteY2" fmla="*/ 6381750 h 6381750"/>
              <a:gd name="connsiteX3" fmla="*/ 0 w 3295650"/>
              <a:gd name="connsiteY3" fmla="*/ 6381750 h 6381750"/>
              <a:gd name="connsiteX4" fmla="*/ 0 w 3295650"/>
              <a:gd name="connsiteY4" fmla="*/ 0 h 6381750"/>
              <a:gd name="connsiteX0-1" fmla="*/ 0 w 3295650"/>
              <a:gd name="connsiteY0-2" fmla="*/ 0 h 6381750"/>
              <a:gd name="connsiteX1-3" fmla="*/ 2133600 w 3295650"/>
              <a:gd name="connsiteY1-4" fmla="*/ 0 h 6381750"/>
              <a:gd name="connsiteX2-5" fmla="*/ 3295650 w 3295650"/>
              <a:gd name="connsiteY2-6" fmla="*/ 0 h 6381750"/>
              <a:gd name="connsiteX3-7" fmla="*/ 3295650 w 3295650"/>
              <a:gd name="connsiteY3-8" fmla="*/ 6381750 h 6381750"/>
              <a:gd name="connsiteX4-9" fmla="*/ 0 w 3295650"/>
              <a:gd name="connsiteY4-10" fmla="*/ 6381750 h 6381750"/>
              <a:gd name="connsiteX5" fmla="*/ 0 w 3295650"/>
              <a:gd name="connsiteY5" fmla="*/ 0 h 6381750"/>
              <a:gd name="connsiteX0-11" fmla="*/ 0 w 3486150"/>
              <a:gd name="connsiteY0-12" fmla="*/ 2438400 h 6381750"/>
              <a:gd name="connsiteX1-13" fmla="*/ 2324100 w 3486150"/>
              <a:gd name="connsiteY1-14" fmla="*/ 0 h 6381750"/>
              <a:gd name="connsiteX2-15" fmla="*/ 3486150 w 3486150"/>
              <a:gd name="connsiteY2-16" fmla="*/ 0 h 6381750"/>
              <a:gd name="connsiteX3-17" fmla="*/ 3486150 w 3486150"/>
              <a:gd name="connsiteY3-18" fmla="*/ 6381750 h 6381750"/>
              <a:gd name="connsiteX4-19" fmla="*/ 190500 w 3486150"/>
              <a:gd name="connsiteY4-20" fmla="*/ 6381750 h 6381750"/>
              <a:gd name="connsiteX5-21" fmla="*/ 0 w 3486150"/>
              <a:gd name="connsiteY5-22" fmla="*/ 2438400 h 6381750"/>
              <a:gd name="connsiteX0-23" fmla="*/ 0 w 3486150"/>
              <a:gd name="connsiteY0-24" fmla="*/ 2438400 h 6381750"/>
              <a:gd name="connsiteX1-25" fmla="*/ 2324100 w 3486150"/>
              <a:gd name="connsiteY1-26" fmla="*/ 0 h 6381750"/>
              <a:gd name="connsiteX2-27" fmla="*/ 3486150 w 3486150"/>
              <a:gd name="connsiteY2-28" fmla="*/ 0 h 6381750"/>
              <a:gd name="connsiteX3-29" fmla="*/ 3486150 w 3486150"/>
              <a:gd name="connsiteY3-30" fmla="*/ 6381750 h 6381750"/>
              <a:gd name="connsiteX4-31" fmla="*/ 0 w 3486150"/>
              <a:gd name="connsiteY4-32" fmla="*/ 2438400 h 6381750"/>
              <a:gd name="connsiteX0-33" fmla="*/ 0 w 3752850"/>
              <a:gd name="connsiteY0-34" fmla="*/ 2781300 h 6381750"/>
              <a:gd name="connsiteX1-35" fmla="*/ 2590800 w 3752850"/>
              <a:gd name="connsiteY1-36" fmla="*/ 0 h 6381750"/>
              <a:gd name="connsiteX2-37" fmla="*/ 3752850 w 3752850"/>
              <a:gd name="connsiteY2-38" fmla="*/ 0 h 6381750"/>
              <a:gd name="connsiteX3-39" fmla="*/ 3752850 w 3752850"/>
              <a:gd name="connsiteY3-40" fmla="*/ 6381750 h 6381750"/>
              <a:gd name="connsiteX4-41" fmla="*/ 0 w 3752850"/>
              <a:gd name="connsiteY4-42" fmla="*/ 2781300 h 638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52850" h="6381750">
                <a:moveTo>
                  <a:pt x="0" y="2781300"/>
                </a:moveTo>
                <a:lnTo>
                  <a:pt x="2590800" y="0"/>
                </a:lnTo>
                <a:lnTo>
                  <a:pt x="3752850" y="0"/>
                </a:lnTo>
                <a:lnTo>
                  <a:pt x="3752850" y="6381750"/>
                </a:lnTo>
                <a:lnTo>
                  <a:pt x="0" y="2781300"/>
                </a:lnTo>
                <a:close/>
              </a:path>
            </a:pathLst>
          </a:custGeom>
          <a:blipFill dpi="0" rotWithShape="1">
            <a:blip r:embed="rId1">
              <a:extLst>
                <a:ext uri="{28A0092B-C50C-407E-A947-70E740481C1C}">
                  <a14:useLocalDpi xmlns:a14="http://schemas.microsoft.com/office/drawing/2010/main" val="0"/>
                </a:ext>
              </a:extLst>
            </a:blip>
            <a:srcRect/>
            <a:stretch>
              <a:fillRect l="-100888" r="-54188"/>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H="1">
            <a:off x="8669655" y="82550"/>
            <a:ext cx="1449070" cy="1336675"/>
          </a:xfrm>
          <a:prstGeom prst="line">
            <a:avLst/>
          </a:prstGeom>
          <a:ln w="2540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9756775" y="11430"/>
            <a:ext cx="1517650" cy="1475740"/>
          </a:xfrm>
          <a:prstGeom prst="line">
            <a:avLst/>
          </a:prstGeom>
          <a:ln w="215900">
            <a:gradFill>
              <a:gsLst>
                <a:gs pos="0">
                  <a:srgbClr val="00A3E4"/>
                </a:gs>
                <a:gs pos="100000">
                  <a:srgbClr val="214BAE"/>
                </a:gs>
              </a:gsLst>
              <a:lin ang="5400000" scaled="1"/>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10239375" y="4533900"/>
            <a:ext cx="1780540" cy="1903730"/>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9358630" y="4363720"/>
            <a:ext cx="2306955" cy="2353310"/>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3931920" y="3783330"/>
            <a:ext cx="3154680" cy="2999105"/>
          </a:xfrm>
          <a:prstGeom prst="line">
            <a:avLst/>
          </a:prstGeom>
          <a:ln w="1270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98195" y="80010"/>
            <a:ext cx="1447165" cy="1395095"/>
          </a:xfrm>
          <a:prstGeom prst="line">
            <a:avLst/>
          </a:prstGeom>
          <a:ln w="762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7955" y="2275205"/>
            <a:ext cx="6740525" cy="582295"/>
          </a:xfrm>
          <a:prstGeom prst="rect">
            <a:avLst/>
          </a:prstGeom>
          <a:noFill/>
        </p:spPr>
        <p:txBody>
          <a:bodyPr wrap="square" rtlCol="0">
            <a:spAutoFit/>
            <a:scene3d>
              <a:camera prst="orthographicFront"/>
              <a:lightRig rig="threePt" dir="t"/>
            </a:scene3d>
            <a:sp3d contourW="12700"/>
          </a:bodyPr>
          <a:lstStyle/>
          <a:p>
            <a:pPr>
              <a:lnSpc>
                <a:spcPct val="114000"/>
              </a:lnSpc>
            </a:pPr>
            <a:r>
              <a:rPr lang="en-US" sz="2800" b="1" dirty="0" smtClean="0">
                <a:solidFill>
                  <a:schemeClr val="tx1">
                    <a:lumMod val="85000"/>
                    <a:lumOff val="15000"/>
                  </a:schemeClr>
                </a:solidFill>
                <a:effectLst>
                  <a:outerShdw blurRad="25400" dist="25400" dir="2700000" algn="tl">
                    <a:srgbClr val="000000">
                      <a:alpha val="25000"/>
                    </a:srgbClr>
                  </a:outerShdw>
                </a:effectLst>
                <a:latin typeface="Adobe 黑体 Std R" panose="020B0400000000000000" pitchFamily="34" charset="-122"/>
                <a:ea typeface="Adobe 黑体 Std R" panose="020B0400000000000000" pitchFamily="34" charset="-122"/>
              </a:rPr>
              <a:t>CarEye vehicle management system </a:t>
            </a:r>
            <a:endParaRPr lang="en-US" altLang="zh-CN" sz="2800" b="1" dirty="0" smtClean="0">
              <a:solidFill>
                <a:schemeClr val="tx1">
                  <a:lumMod val="85000"/>
                  <a:lumOff val="15000"/>
                </a:schemeClr>
              </a:solidFill>
              <a:effectLst>
                <a:outerShdw blurRad="25400" dist="25400" dir="2700000" algn="tl">
                  <a:srgbClr val="000000">
                    <a:alpha val="25000"/>
                  </a:srgbClr>
                </a:outerShdw>
              </a:effectLst>
              <a:latin typeface="Adobe 黑体 Std R" panose="020B0400000000000000" pitchFamily="34" charset="-122"/>
              <a:ea typeface="Adobe 黑体 Std R" panose="020B0400000000000000" pitchFamily="34" charset="-122"/>
            </a:endParaRPr>
          </a:p>
        </p:txBody>
      </p:sp>
      <p:sp>
        <p:nvSpPr>
          <p:cNvPr id="29" name="矩形 28"/>
          <p:cNvSpPr/>
          <p:nvPr/>
        </p:nvSpPr>
        <p:spPr>
          <a:xfrm>
            <a:off x="1420495" y="4140200"/>
            <a:ext cx="2198370" cy="553085"/>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2000" b="1" i="1" dirty="0">
                <a:solidFill>
                  <a:schemeClr val="bg1">
                    <a:lumMod val="50000"/>
                  </a:schemeClr>
                </a:solidFill>
                <a:latin typeface="Adobe 黑体 Std R" panose="020B0400000000000000" pitchFamily="34" charset="-122"/>
                <a:ea typeface="Adobe 黑体 Std R" panose="020B0400000000000000" pitchFamily="34" charset="-122"/>
              </a:rPr>
              <a:t>major intent </a:t>
            </a:r>
            <a:endParaRPr lang="en-US" altLang="zh-CN" sz="1200" b="1" dirty="0">
              <a:solidFill>
                <a:schemeClr val="bg1">
                  <a:lumMod val="50000"/>
                </a:schemeClr>
              </a:solidFill>
              <a:latin typeface="Adobe 黑体 Std R" panose="020B0400000000000000" pitchFamily="34" charset="-122"/>
              <a:ea typeface="Adobe 黑体 Std R" panose="020B0400000000000000" pitchFamily="34" charset="-122"/>
            </a:endParaRPr>
          </a:p>
        </p:txBody>
      </p:sp>
      <p:grpSp>
        <p:nvGrpSpPr>
          <p:cNvPr id="45" name="组合 44"/>
          <p:cNvGrpSpPr/>
          <p:nvPr/>
        </p:nvGrpSpPr>
        <p:grpSpPr>
          <a:xfrm>
            <a:off x="7156228" y="1650828"/>
            <a:ext cx="2451542" cy="2451542"/>
            <a:chOff x="7156228" y="1650828"/>
            <a:chExt cx="2451542" cy="2451542"/>
          </a:xfrm>
        </p:grpSpPr>
        <p:sp>
          <p:nvSpPr>
            <p:cNvPr id="3" name="圆角矩形 2"/>
            <p:cNvSpPr/>
            <p:nvPr/>
          </p:nvSpPr>
          <p:spPr>
            <a:xfrm rot="2700000">
              <a:off x="7156228" y="1650828"/>
              <a:ext cx="2451542" cy="2451542"/>
            </a:xfrm>
            <a:prstGeom prst="roundRect">
              <a:avLst>
                <a:gd name="adj" fmla="val 9596"/>
              </a:avLst>
            </a:prstGeom>
            <a:gradFill>
              <a:gsLst>
                <a:gs pos="0">
                  <a:srgbClr val="00A3E4"/>
                </a:gs>
                <a:gs pos="100000">
                  <a:srgbClr val="214BAE"/>
                </a:gs>
              </a:gsLst>
              <a:lin ang="27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7" name="矩形 36"/>
            <p:cNvSpPr/>
            <p:nvPr/>
          </p:nvSpPr>
          <p:spPr>
            <a:xfrm>
              <a:off x="7577655" y="3017548"/>
              <a:ext cx="1781175" cy="511810"/>
            </a:xfrm>
            <a:prstGeom prst="rect">
              <a:avLst/>
            </a:prstGeom>
            <a:noFill/>
          </p:spPr>
          <p:txBody>
            <a:bodyPr wrap="square" rtlCol="0">
              <a:spAutoFit/>
              <a:scene3d>
                <a:camera prst="orthographicFront"/>
                <a:lightRig rig="threePt" dir="t"/>
              </a:scene3d>
              <a:sp3d contourW="12700"/>
            </a:bodyPr>
            <a:lstStyle/>
            <a:p>
              <a:pPr algn="dist">
                <a:lnSpc>
                  <a:spcPct val="114000"/>
                </a:lnSpc>
              </a:pPr>
              <a:r>
                <a:rPr lang="zh-CN" altLang="en-US" sz="1200" dirty="0" smtClean="0">
                  <a:solidFill>
                    <a:schemeClr val="bg1"/>
                  </a:solidFill>
                  <a:effectLst>
                    <a:outerShdw blurRad="25400" dist="25400" dir="2700000" algn="tl">
                      <a:srgbClr val="000000">
                        <a:alpha val="25000"/>
                      </a:srgbClr>
                    </a:outerShdw>
                  </a:effectLst>
                  <a:latin typeface="Adobe 黑体 Std R" panose="020B0400000000000000" pitchFamily="34" charset="-122"/>
                  <a:ea typeface="Adobe 黑体 Std R" panose="020B0400000000000000" pitchFamily="34" charset="-122"/>
                </a:rPr>
                <a:t>Shenzhen Shenghong Technology Co., Ltd</a:t>
              </a:r>
              <a:endParaRPr lang="zh-CN" altLang="en-US" sz="1200" dirty="0" smtClean="0">
                <a:solidFill>
                  <a:schemeClr val="bg1"/>
                </a:solidFill>
                <a:effectLst>
                  <a:outerShdw blurRad="25400" dist="25400" dir="2700000" algn="tl">
                    <a:srgbClr val="000000">
                      <a:alpha val="25000"/>
                    </a:srgbClr>
                  </a:outerShdw>
                </a:effectLst>
                <a:latin typeface="Adobe 黑体 Std R" panose="020B0400000000000000" pitchFamily="34" charset="-122"/>
                <a:ea typeface="Adobe 黑体 Std R" panose="020B0400000000000000" pitchFamily="34" charset="-122"/>
              </a:endParaRPr>
            </a:p>
          </p:txBody>
        </p:sp>
      </p:grpSp>
      <p:pic>
        <p:nvPicPr>
          <p:cNvPr id="2" name="图片 1" descr="logo白色背景蓝色"/>
          <p:cNvPicPr>
            <a:picLocks noChangeAspect="1"/>
          </p:cNvPicPr>
          <p:nvPr/>
        </p:nvPicPr>
        <p:blipFill>
          <a:blip r:embed="rId2"/>
          <a:stretch>
            <a:fillRect/>
          </a:stretch>
        </p:blipFill>
        <p:spPr>
          <a:xfrm>
            <a:off x="7879080" y="1998345"/>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2430145" y="184150"/>
            <a:ext cx="6826250" cy="3333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Fuel consumption management</a:t>
            </a:r>
            <a:endParaRPr lang="zh-CN" altLang="en-US"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2" name="文本框 1"/>
          <p:cNvSpPr txBox="1"/>
          <p:nvPr/>
        </p:nvSpPr>
        <p:spPr>
          <a:xfrm>
            <a:off x="1236345" y="756285"/>
            <a:ext cx="10127615" cy="922020"/>
          </a:xfrm>
          <a:prstGeom prst="rect">
            <a:avLst/>
          </a:prstGeom>
          <a:noFill/>
        </p:spPr>
        <p:txBody>
          <a:bodyPr wrap="square" rtlCol="0">
            <a:spAutoFit/>
          </a:bodyPr>
          <a:p>
            <a:r>
              <a:t>The CarEye platform is connected to the fuel consumption sensor to make statistics on the use of fuel consumption to prevent oil theft and oil leakage. Analyze and compare the energy consumption, find out the vehicles with low energy consumption, and comprehensively master the work efficiency of drivers</a:t>
            </a:r>
          </a:p>
        </p:txBody>
      </p:sp>
      <p:pic>
        <p:nvPicPr>
          <p:cNvPr id="3" name="图片 2"/>
          <p:cNvPicPr>
            <a:picLocks noChangeAspect="1"/>
          </p:cNvPicPr>
          <p:nvPr>
            <p:custDataLst>
              <p:tags r:id="rId1"/>
            </p:custDataLst>
          </p:nvPr>
        </p:nvPicPr>
        <p:blipFill>
          <a:blip r:embed="rId2"/>
          <a:stretch>
            <a:fillRect/>
          </a:stretch>
        </p:blipFill>
        <p:spPr>
          <a:xfrm>
            <a:off x="1094740" y="1617345"/>
            <a:ext cx="5290820" cy="260540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527800" y="1617345"/>
            <a:ext cx="5055235" cy="260604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6501130" y="4238625"/>
            <a:ext cx="5081905" cy="2384425"/>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1094740" y="4237990"/>
            <a:ext cx="5290820" cy="24574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69035" y="839470"/>
            <a:ext cx="9853930" cy="922020"/>
          </a:xfrm>
          <a:prstGeom prst="rect">
            <a:avLst/>
          </a:prstGeom>
          <a:noFill/>
        </p:spPr>
        <p:txBody>
          <a:bodyPr wrap="square" rtlCol="0">
            <a:spAutoFit/>
          </a:bodyPr>
          <a:p>
            <a:r>
              <a:t>CarEye platform is connected with load sensor, which can accurately calculate the weight, loading and unloading time, and can be widely used in logistics, sanitation and other industries. It is used for flow control, monitoring illegal unloading, and eliminating detour and stealing</a:t>
            </a:r>
          </a:p>
        </p:txBody>
      </p:sp>
      <p:pic>
        <p:nvPicPr>
          <p:cNvPr id="3" name="图片 2"/>
          <p:cNvPicPr>
            <a:picLocks noChangeAspect="1"/>
          </p:cNvPicPr>
          <p:nvPr/>
        </p:nvPicPr>
        <p:blipFill>
          <a:blip r:embed="rId1"/>
          <a:stretch>
            <a:fillRect/>
          </a:stretch>
        </p:blipFill>
        <p:spPr>
          <a:xfrm>
            <a:off x="1302385" y="1758315"/>
            <a:ext cx="4582160" cy="2540635"/>
          </a:xfrm>
          <a:prstGeom prst="rect">
            <a:avLst/>
          </a:prstGeom>
        </p:spPr>
      </p:pic>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Intelligent load</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7" name="图片 6"/>
          <p:cNvPicPr>
            <a:picLocks noChangeAspect="1"/>
          </p:cNvPicPr>
          <p:nvPr/>
        </p:nvPicPr>
        <p:blipFill>
          <a:blip r:embed="rId2"/>
          <a:stretch>
            <a:fillRect/>
          </a:stretch>
        </p:blipFill>
        <p:spPr>
          <a:xfrm>
            <a:off x="1229360" y="4395470"/>
            <a:ext cx="4655820" cy="2078355"/>
          </a:xfrm>
          <a:prstGeom prst="rect">
            <a:avLst/>
          </a:prstGeom>
        </p:spPr>
      </p:pic>
      <p:pic>
        <p:nvPicPr>
          <p:cNvPr id="8" name="图片 7"/>
          <p:cNvPicPr>
            <a:picLocks noChangeAspect="1"/>
          </p:cNvPicPr>
          <p:nvPr/>
        </p:nvPicPr>
        <p:blipFill>
          <a:blip r:embed="rId3"/>
          <a:stretch>
            <a:fillRect/>
          </a:stretch>
        </p:blipFill>
        <p:spPr>
          <a:xfrm>
            <a:off x="6072505" y="1712595"/>
            <a:ext cx="4951095" cy="2642870"/>
          </a:xfrm>
          <a:prstGeom prst="rect">
            <a:avLst/>
          </a:prstGeom>
        </p:spPr>
      </p:pic>
      <p:pic>
        <p:nvPicPr>
          <p:cNvPr id="9" name="图片 8"/>
          <p:cNvPicPr>
            <a:picLocks noChangeAspect="1"/>
          </p:cNvPicPr>
          <p:nvPr/>
        </p:nvPicPr>
        <p:blipFill>
          <a:blip r:embed="rId4"/>
          <a:stretch>
            <a:fillRect/>
          </a:stretch>
        </p:blipFill>
        <p:spPr>
          <a:xfrm>
            <a:off x="6072505" y="4354195"/>
            <a:ext cx="4950460" cy="2199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070600" y="1045845"/>
            <a:ext cx="5067935" cy="2453640"/>
          </a:xfrm>
          <a:prstGeom prst="rect">
            <a:avLst/>
          </a:prstGeom>
        </p:spPr>
      </p:pic>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V</a:t>
            </a: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ehicle vedio</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5" name="图片 4"/>
          <p:cNvPicPr>
            <a:picLocks noChangeAspect="1"/>
          </p:cNvPicPr>
          <p:nvPr/>
        </p:nvPicPr>
        <p:blipFill>
          <a:blip r:embed="rId2"/>
          <a:stretch>
            <a:fillRect/>
          </a:stretch>
        </p:blipFill>
        <p:spPr>
          <a:xfrm>
            <a:off x="1350645" y="1072515"/>
            <a:ext cx="4507865" cy="2426970"/>
          </a:xfrm>
          <a:prstGeom prst="rect">
            <a:avLst/>
          </a:prstGeom>
        </p:spPr>
      </p:pic>
      <p:pic>
        <p:nvPicPr>
          <p:cNvPr id="6" name="图片 5"/>
          <p:cNvPicPr>
            <a:picLocks noChangeAspect="1"/>
          </p:cNvPicPr>
          <p:nvPr/>
        </p:nvPicPr>
        <p:blipFill>
          <a:blip r:embed="rId3"/>
          <a:stretch>
            <a:fillRect/>
          </a:stretch>
        </p:blipFill>
        <p:spPr>
          <a:xfrm>
            <a:off x="1350645" y="3947795"/>
            <a:ext cx="4507865" cy="2258695"/>
          </a:xfrm>
          <a:prstGeom prst="rect">
            <a:avLst/>
          </a:prstGeom>
        </p:spPr>
      </p:pic>
      <p:sp>
        <p:nvSpPr>
          <p:cNvPr id="9" name="文本框 8"/>
          <p:cNvSpPr txBox="1"/>
          <p:nvPr/>
        </p:nvSpPr>
        <p:spPr>
          <a:xfrm>
            <a:off x="1982470" y="3499485"/>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real-time video</a:t>
            </a:r>
            <a:endParaRPr lang="zh-CN" altLang="en-US">
              <a:solidFill>
                <a:schemeClr val="accent1"/>
              </a:solidFill>
              <a:effectLst>
                <a:outerShdw blurRad="38100" dist="25400" dir="5400000" algn="ctr" rotWithShape="0">
                  <a:srgbClr val="6E747A">
                    <a:alpha val="43000"/>
                  </a:srgbClr>
                </a:outerShdw>
              </a:effectLst>
            </a:endParaRPr>
          </a:p>
        </p:txBody>
      </p:sp>
      <p:sp>
        <p:nvSpPr>
          <p:cNvPr id="7" name="文本框 6"/>
          <p:cNvSpPr txBox="1"/>
          <p:nvPr/>
        </p:nvSpPr>
        <p:spPr>
          <a:xfrm>
            <a:off x="6945630" y="3499485"/>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playback</a:t>
            </a:r>
            <a:endParaRPr lang="zh-CN" altLang="en-US">
              <a:solidFill>
                <a:schemeClr val="accent1"/>
              </a:solidFill>
              <a:effectLst>
                <a:outerShdw blurRad="38100" dist="25400" dir="5400000" algn="ctr" rotWithShape="0">
                  <a:srgbClr val="6E747A">
                    <a:alpha val="43000"/>
                  </a:srgbClr>
                </a:outerShdw>
              </a:effectLst>
            </a:endParaRPr>
          </a:p>
        </p:txBody>
      </p:sp>
      <p:sp>
        <p:nvSpPr>
          <p:cNvPr id="8" name="文本框 7"/>
          <p:cNvSpPr txBox="1"/>
          <p:nvPr/>
        </p:nvSpPr>
        <p:spPr>
          <a:xfrm>
            <a:off x="2063750" y="6304280"/>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Intercom</a:t>
            </a:r>
            <a:endParaRPr lang="zh-CN" altLang="en-US">
              <a:solidFill>
                <a:schemeClr val="accent1"/>
              </a:solidFill>
              <a:effectLst>
                <a:outerShdw blurRad="38100" dist="25400" dir="5400000" algn="ctr" rotWithShape="0">
                  <a:srgbClr val="6E747A">
                    <a:alpha val="43000"/>
                  </a:srgbClr>
                </a:outerShdw>
              </a:effectLst>
            </a:endParaRPr>
          </a:p>
        </p:txBody>
      </p:sp>
      <p:pic>
        <p:nvPicPr>
          <p:cNvPr id="10" name="图片 9"/>
          <p:cNvPicPr>
            <a:picLocks noChangeAspect="1"/>
          </p:cNvPicPr>
          <p:nvPr/>
        </p:nvPicPr>
        <p:blipFill>
          <a:blip r:embed="rId4"/>
          <a:stretch>
            <a:fillRect/>
          </a:stretch>
        </p:blipFill>
        <p:spPr>
          <a:xfrm>
            <a:off x="6070600" y="3947160"/>
            <a:ext cx="5067300" cy="2259330"/>
          </a:xfrm>
          <a:prstGeom prst="rect">
            <a:avLst/>
          </a:prstGeom>
        </p:spPr>
      </p:pic>
      <p:sp>
        <p:nvSpPr>
          <p:cNvPr id="11" name="文本框 10"/>
          <p:cNvSpPr txBox="1"/>
          <p:nvPr/>
        </p:nvSpPr>
        <p:spPr>
          <a:xfrm>
            <a:off x="6247130" y="6304280"/>
            <a:ext cx="3968115"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Remote video recording and download</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64260" y="1767840"/>
            <a:ext cx="4536440" cy="2701290"/>
          </a:xfrm>
          <a:prstGeom prst="rect">
            <a:avLst/>
          </a:prstGeom>
        </p:spPr>
      </p:pic>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Alarm management</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3" name="图片 2"/>
          <p:cNvPicPr>
            <a:picLocks noChangeAspect="1"/>
          </p:cNvPicPr>
          <p:nvPr/>
        </p:nvPicPr>
        <p:blipFill>
          <a:blip r:embed="rId2"/>
          <a:stretch>
            <a:fillRect/>
          </a:stretch>
        </p:blipFill>
        <p:spPr>
          <a:xfrm>
            <a:off x="5998845" y="1757680"/>
            <a:ext cx="5124450" cy="2618105"/>
          </a:xfrm>
          <a:prstGeom prst="rect">
            <a:avLst/>
          </a:prstGeom>
        </p:spPr>
      </p:pic>
      <p:sp>
        <p:nvSpPr>
          <p:cNvPr id="4" name="文本框 3"/>
          <p:cNvSpPr txBox="1"/>
          <p:nvPr/>
        </p:nvSpPr>
        <p:spPr>
          <a:xfrm>
            <a:off x="1169035" y="941705"/>
            <a:ext cx="9853930" cy="922020"/>
          </a:xfrm>
          <a:prstGeom prst="rect">
            <a:avLst/>
          </a:prstGeom>
          <a:noFill/>
        </p:spPr>
        <p:txBody>
          <a:bodyPr wrap="square" rtlCol="0">
            <a:spAutoFit/>
          </a:bodyPr>
          <a:p>
            <a:r>
              <a:t>CarEye vehicle management platform monitors more than 100 alarm types to ensure timely notification and proper handling. It is convenient for managers to remotely analyze various problems during vehicle operation</a:t>
            </a:r>
          </a:p>
        </p:txBody>
      </p:sp>
      <p:pic>
        <p:nvPicPr>
          <p:cNvPr id="5" name="图片 4"/>
          <p:cNvPicPr>
            <a:picLocks noChangeAspect="1"/>
          </p:cNvPicPr>
          <p:nvPr/>
        </p:nvPicPr>
        <p:blipFill>
          <a:blip r:embed="rId3"/>
          <a:stretch>
            <a:fillRect/>
          </a:stretch>
        </p:blipFill>
        <p:spPr>
          <a:xfrm>
            <a:off x="1046480" y="4537710"/>
            <a:ext cx="4554220" cy="2207895"/>
          </a:xfrm>
          <a:prstGeom prst="rect">
            <a:avLst/>
          </a:prstGeom>
        </p:spPr>
      </p:pic>
      <p:pic>
        <p:nvPicPr>
          <p:cNvPr id="6" name="图片 5"/>
          <p:cNvPicPr>
            <a:picLocks noChangeAspect="1"/>
          </p:cNvPicPr>
          <p:nvPr/>
        </p:nvPicPr>
        <p:blipFill>
          <a:blip r:embed="rId4"/>
          <a:stretch>
            <a:fillRect/>
          </a:stretch>
        </p:blipFill>
        <p:spPr>
          <a:xfrm>
            <a:off x="5998845" y="4465955"/>
            <a:ext cx="5123815" cy="23164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Rule management</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4" name="文本框 3"/>
          <p:cNvSpPr txBox="1"/>
          <p:nvPr/>
        </p:nvSpPr>
        <p:spPr>
          <a:xfrm>
            <a:off x="1397635" y="794385"/>
            <a:ext cx="10191750" cy="645160"/>
          </a:xfrm>
          <a:prstGeom prst="rect">
            <a:avLst/>
          </a:prstGeom>
          <a:noFill/>
        </p:spPr>
        <p:txBody>
          <a:bodyPr wrap="square" rtlCol="0">
            <a:spAutoFit/>
          </a:bodyPr>
          <a:p>
            <a:r>
              <a:t>CarEye vehicle management platform provides multiple platform alarm rules to meet the actual needs of the industry for setting fences, speeding, illegal driving, etc</a:t>
            </a:r>
          </a:p>
        </p:txBody>
      </p:sp>
      <p:pic>
        <p:nvPicPr>
          <p:cNvPr id="5" name="图片 4"/>
          <p:cNvPicPr>
            <a:picLocks noChangeAspect="1"/>
          </p:cNvPicPr>
          <p:nvPr/>
        </p:nvPicPr>
        <p:blipFill>
          <a:blip r:embed="rId1"/>
          <a:stretch>
            <a:fillRect/>
          </a:stretch>
        </p:blipFill>
        <p:spPr>
          <a:xfrm>
            <a:off x="6185535" y="1383030"/>
            <a:ext cx="5109845" cy="2776220"/>
          </a:xfrm>
          <a:prstGeom prst="rect">
            <a:avLst/>
          </a:prstGeom>
        </p:spPr>
      </p:pic>
      <p:pic>
        <p:nvPicPr>
          <p:cNvPr id="6" name="图片 5"/>
          <p:cNvPicPr>
            <a:picLocks noChangeAspect="1"/>
          </p:cNvPicPr>
          <p:nvPr/>
        </p:nvPicPr>
        <p:blipFill>
          <a:blip r:embed="rId2"/>
          <a:stretch>
            <a:fillRect/>
          </a:stretch>
        </p:blipFill>
        <p:spPr>
          <a:xfrm>
            <a:off x="1114425" y="4199890"/>
            <a:ext cx="4739640" cy="250126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1133475" y="1439545"/>
            <a:ext cx="4720590" cy="276034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185535" y="4159250"/>
            <a:ext cx="5109845" cy="26993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26105" y="22288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S</a:t>
            </a: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ecurity management</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4" name="文本框 3"/>
          <p:cNvSpPr txBox="1"/>
          <p:nvPr/>
        </p:nvSpPr>
        <p:spPr>
          <a:xfrm>
            <a:off x="1143635" y="849630"/>
            <a:ext cx="10191750" cy="645160"/>
          </a:xfrm>
          <a:prstGeom prst="rect">
            <a:avLst/>
          </a:prstGeom>
          <a:noFill/>
        </p:spPr>
        <p:txBody>
          <a:bodyPr wrap="square" rtlCol="0">
            <a:spAutoFit/>
          </a:bodyPr>
          <a:p>
            <a:r>
              <a:t>Meet the Soviet Union standard agreement, handle the ADAS and DSM alarms, monitor the driving behavior, and score the drivers</a:t>
            </a:r>
          </a:p>
        </p:txBody>
      </p:sp>
      <p:pic>
        <p:nvPicPr>
          <p:cNvPr id="3" name="图片 2"/>
          <p:cNvPicPr>
            <a:picLocks noChangeAspect="1"/>
          </p:cNvPicPr>
          <p:nvPr>
            <p:custDataLst>
              <p:tags r:id="rId1"/>
            </p:custDataLst>
          </p:nvPr>
        </p:nvPicPr>
        <p:blipFill>
          <a:blip r:embed="rId2"/>
          <a:stretch>
            <a:fillRect/>
          </a:stretch>
        </p:blipFill>
        <p:spPr>
          <a:xfrm>
            <a:off x="998855" y="1393190"/>
            <a:ext cx="5152390" cy="240411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6364605" y="1299845"/>
            <a:ext cx="4860290" cy="2497455"/>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929005" y="3797300"/>
            <a:ext cx="5283200" cy="274002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6323330" y="3870325"/>
            <a:ext cx="4901565" cy="2667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26105" y="222885"/>
            <a:ext cx="643064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Vehicle operation guarantee</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4" name="文本框 3"/>
          <p:cNvSpPr txBox="1"/>
          <p:nvPr/>
        </p:nvSpPr>
        <p:spPr>
          <a:xfrm>
            <a:off x="889635" y="916305"/>
            <a:ext cx="10707370" cy="645160"/>
          </a:xfrm>
          <a:prstGeom prst="rect">
            <a:avLst/>
          </a:prstGeom>
          <a:noFill/>
        </p:spPr>
        <p:txBody>
          <a:bodyPr wrap="square" rtlCol="0">
            <a:spAutoFit/>
          </a:bodyPr>
          <a:p>
            <a:r>
              <a:rPr lang="zh-CN"/>
              <a:t>Input the accident, expense, maintenance and other information in the vehicle operation process into the platform, leave pictures and invoice information, and prevent the driver from making a disorderly reimbursement</a:t>
            </a:r>
            <a:endParaRPr lang="zh-CN"/>
          </a:p>
        </p:txBody>
      </p:sp>
      <p:pic>
        <p:nvPicPr>
          <p:cNvPr id="3" name="图片 2"/>
          <p:cNvPicPr>
            <a:picLocks noChangeAspect="1"/>
          </p:cNvPicPr>
          <p:nvPr>
            <p:custDataLst>
              <p:tags r:id="rId1"/>
            </p:custDataLst>
          </p:nvPr>
        </p:nvPicPr>
        <p:blipFill>
          <a:blip r:embed="rId2"/>
          <a:stretch>
            <a:fillRect/>
          </a:stretch>
        </p:blipFill>
        <p:spPr>
          <a:xfrm>
            <a:off x="890270" y="1649095"/>
            <a:ext cx="10560050" cy="48171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26105" y="22288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Statistical report</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5" name="图片 4"/>
          <p:cNvPicPr>
            <a:picLocks noChangeAspect="1"/>
          </p:cNvPicPr>
          <p:nvPr/>
        </p:nvPicPr>
        <p:blipFill>
          <a:blip r:embed="rId1"/>
          <a:stretch>
            <a:fillRect/>
          </a:stretch>
        </p:blipFill>
        <p:spPr>
          <a:xfrm>
            <a:off x="6094095" y="945515"/>
            <a:ext cx="5316855" cy="287528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6106160" y="3937635"/>
            <a:ext cx="5304155" cy="274574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538480" y="1006475"/>
            <a:ext cx="5554980" cy="293116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538480" y="3937635"/>
            <a:ext cx="5554980" cy="27457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42950" y="814705"/>
            <a:ext cx="5075555" cy="2821305"/>
          </a:xfrm>
          <a:prstGeom prst="rect">
            <a:avLst/>
          </a:prstGeom>
        </p:spPr>
      </p:pic>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M</a:t>
            </a: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onitoring screen</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3" name="图片 2"/>
          <p:cNvPicPr>
            <a:picLocks noChangeAspect="1"/>
          </p:cNvPicPr>
          <p:nvPr/>
        </p:nvPicPr>
        <p:blipFill>
          <a:blip r:embed="rId2"/>
          <a:stretch>
            <a:fillRect/>
          </a:stretch>
        </p:blipFill>
        <p:spPr>
          <a:xfrm>
            <a:off x="669925" y="3713480"/>
            <a:ext cx="5148580" cy="2962910"/>
          </a:xfrm>
          <a:prstGeom prst="rect">
            <a:avLst/>
          </a:prstGeom>
        </p:spPr>
      </p:pic>
      <p:pic>
        <p:nvPicPr>
          <p:cNvPr id="4" name="图片 3"/>
          <p:cNvPicPr>
            <a:picLocks noChangeAspect="1"/>
          </p:cNvPicPr>
          <p:nvPr/>
        </p:nvPicPr>
        <p:blipFill>
          <a:blip r:embed="rId3"/>
          <a:stretch>
            <a:fillRect/>
          </a:stretch>
        </p:blipFill>
        <p:spPr>
          <a:xfrm>
            <a:off x="5901055" y="744220"/>
            <a:ext cx="5549900" cy="2984500"/>
          </a:xfrm>
          <a:prstGeom prst="rect">
            <a:avLst/>
          </a:prstGeom>
        </p:spPr>
      </p:pic>
      <p:pic>
        <p:nvPicPr>
          <p:cNvPr id="6" name="图片 5"/>
          <p:cNvPicPr>
            <a:picLocks noChangeAspect="1"/>
          </p:cNvPicPr>
          <p:nvPr/>
        </p:nvPicPr>
        <p:blipFill>
          <a:blip r:embed="rId4"/>
          <a:stretch>
            <a:fillRect/>
          </a:stretch>
        </p:blipFill>
        <p:spPr>
          <a:xfrm>
            <a:off x="5901055" y="3728720"/>
            <a:ext cx="5549900" cy="29629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350844" y="267810"/>
            <a:ext cx="5335956"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Mobile client</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5" name="图片 4"/>
          <p:cNvPicPr>
            <a:picLocks noChangeAspect="1"/>
          </p:cNvPicPr>
          <p:nvPr/>
        </p:nvPicPr>
        <p:blipFill>
          <a:blip r:embed="rId1"/>
          <a:stretch>
            <a:fillRect/>
          </a:stretch>
        </p:blipFill>
        <p:spPr>
          <a:xfrm>
            <a:off x="748665" y="963295"/>
            <a:ext cx="3563620" cy="5123180"/>
          </a:xfrm>
          <a:prstGeom prst="rect">
            <a:avLst/>
          </a:prstGeom>
        </p:spPr>
      </p:pic>
      <p:pic>
        <p:nvPicPr>
          <p:cNvPr id="6" name="图片 5"/>
          <p:cNvPicPr>
            <a:picLocks noChangeAspect="1"/>
          </p:cNvPicPr>
          <p:nvPr/>
        </p:nvPicPr>
        <p:blipFill>
          <a:blip r:embed="rId2"/>
          <a:stretch>
            <a:fillRect/>
          </a:stretch>
        </p:blipFill>
        <p:spPr>
          <a:xfrm>
            <a:off x="4367530" y="963295"/>
            <a:ext cx="3641725" cy="5122545"/>
          </a:xfrm>
          <a:prstGeom prst="rect">
            <a:avLst/>
          </a:prstGeom>
        </p:spPr>
      </p:pic>
      <p:pic>
        <p:nvPicPr>
          <p:cNvPr id="7" name="图片 6"/>
          <p:cNvPicPr>
            <a:picLocks noChangeAspect="1"/>
          </p:cNvPicPr>
          <p:nvPr/>
        </p:nvPicPr>
        <p:blipFill>
          <a:blip r:embed="rId3"/>
          <a:stretch>
            <a:fillRect/>
          </a:stretch>
        </p:blipFill>
        <p:spPr>
          <a:xfrm>
            <a:off x="8018780" y="963295"/>
            <a:ext cx="3554095" cy="51225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851" y="-99392"/>
            <a:ext cx="12207058" cy="376687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15851" y="-99392"/>
            <a:ext cx="12207058" cy="3766873"/>
          </a:xfrm>
          <a:prstGeom prst="rect">
            <a:avLst/>
          </a:prstGeom>
          <a:gradFill>
            <a:gsLst>
              <a:gs pos="100000">
                <a:srgbClr val="00A3E4">
                  <a:alpha val="0"/>
                </a:srgbClr>
              </a:gs>
              <a:gs pos="0">
                <a:srgbClr val="214BAE"/>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743325" y="3093085"/>
            <a:ext cx="4805045" cy="368300"/>
          </a:xfrm>
          <a:prstGeom prst="rect">
            <a:avLst/>
          </a:prstGeom>
          <a:noFill/>
          <a:effectLst/>
        </p:spPr>
        <p:txBody>
          <a:bodyPr wrap="square" rtlCol="0">
            <a:spAutoFit/>
          </a:bodyPr>
          <a:lstStyle/>
          <a:p>
            <a:pPr algn="ctr"/>
            <a:r>
              <a:rPr lang="en-US" altLang="zh-CN" b="1" spc="300" dirty="0" smtClean="0">
                <a:solidFill>
                  <a:schemeClr val="bg1"/>
                </a:solidFill>
                <a:latin typeface="微软雅黑" panose="020B0503020204020204" pitchFamily="34" charset="-122"/>
                <a:ea typeface="微软雅黑" panose="020B0503020204020204" pitchFamily="34" charset="-122"/>
              </a:rPr>
              <a:t>——shenghong</a:t>
            </a:r>
            <a:r>
              <a:rPr b="1">
                <a:solidFill>
                  <a:srgbClr val="F2F2F2"/>
                </a:solidFill>
                <a:latin typeface="微软雅黑" panose="020B0503020204020204" pitchFamily="34" charset="-122"/>
                <a:ea typeface="微软雅黑" panose="020B0503020204020204" pitchFamily="34" charset="-122"/>
                <a:sym typeface="+mn-ea"/>
              </a:rPr>
              <a:t>Technology</a:t>
            </a:r>
            <a:r>
              <a:rPr b="1">
                <a:sym typeface="+mn-ea"/>
              </a:rPr>
              <a:t> </a:t>
            </a:r>
            <a:r>
              <a:rPr lang="en-US" altLang="zh-CN" b="1" spc="300" dirty="0" smtClean="0">
                <a:solidFill>
                  <a:schemeClr val="bg1"/>
                </a:solidFill>
                <a:latin typeface="微软雅黑" panose="020B0503020204020204" pitchFamily="34" charset="-122"/>
                <a:ea typeface="微软雅黑" panose="020B0503020204020204" pitchFamily="34" charset="-122"/>
              </a:rPr>
              <a:t>——</a:t>
            </a:r>
            <a:endParaRPr lang="zh-CN" altLang="en-US" b="1" spc="300" dirty="0">
              <a:solidFill>
                <a:schemeClr val="bg1"/>
              </a:solidFill>
              <a:latin typeface="微软雅黑" panose="020B0503020204020204" pitchFamily="34" charset="-122"/>
              <a:ea typeface="微软雅黑" panose="020B0503020204020204" pitchFamily="34" charset="-122"/>
            </a:endParaRPr>
          </a:p>
        </p:txBody>
      </p:sp>
      <p:sp>
        <p:nvSpPr>
          <p:cNvPr id="9" name="文本框 3"/>
          <p:cNvSpPr txBox="1"/>
          <p:nvPr/>
        </p:nvSpPr>
        <p:spPr>
          <a:xfrm>
            <a:off x="4007768" y="2335573"/>
            <a:ext cx="4186594" cy="769441"/>
          </a:xfrm>
          <a:prstGeom prst="rect">
            <a:avLst/>
          </a:prstGeom>
          <a:noFill/>
          <a:effectLst/>
        </p:spPr>
        <p:txBody>
          <a:bodyPr wrap="square" rtlCol="0">
            <a:spAutoFit/>
          </a:bodyPr>
          <a:lstStyle/>
          <a:p>
            <a:pPr algn="ctr"/>
            <a:r>
              <a:rPr lang="en-US" altLang="zh-CN" sz="4400" spc="600" dirty="0">
                <a:solidFill>
                  <a:schemeClr val="bg1"/>
                </a:solidFill>
                <a:latin typeface="微软雅黑" panose="020B0503020204020204" pitchFamily="34" charset="-122"/>
                <a:ea typeface="微软雅黑" panose="020B0503020204020204" pitchFamily="34" charset="-122"/>
              </a:rPr>
              <a:t>WELCOME</a:t>
            </a:r>
            <a:endParaRPr lang="zh-CN" altLang="en-US" sz="4400" spc="600" dirty="0">
              <a:solidFill>
                <a:schemeClr val="bg1"/>
              </a:solidFill>
              <a:latin typeface="微软雅黑" panose="020B0503020204020204" pitchFamily="34" charset="-122"/>
              <a:ea typeface="微软雅黑" panose="020B0503020204020204" pitchFamily="34" charset="-122"/>
            </a:endParaRPr>
          </a:p>
        </p:txBody>
      </p:sp>
      <p:sp>
        <p:nvSpPr>
          <p:cNvPr id="10" name="TextBox 18"/>
          <p:cNvSpPr>
            <a:spLocks noChangeArrowheads="1"/>
          </p:cNvSpPr>
          <p:nvPr/>
        </p:nvSpPr>
        <p:spPr bwMode="auto">
          <a:xfrm>
            <a:off x="670677" y="3944273"/>
            <a:ext cx="6107159"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a:lnSpc>
                <a:spcPct val="150000"/>
              </a:lnSpc>
            </a:pPr>
            <a:r>
              <a:rPr sz="1000"/>
              <a:t>Shenzhen Shenghong Technology Co., Ltd. was established in 2016 to provide mobile device management platform solutions for the public, equipment suppliers and operators, so that they can quickly build their own management system. "Resource sharing and win-win cooperation" is the purpose of our team. The CarEye vehicle management platform developed by the company provides Complete platform interfaces to facilitate the secondary development of third-party developers. The company has been developing from the initial streaming media service to the vehicle management cloud platform, streaming media server, security monitoring platform, video service load balancing, intelligent sanitation and other business fields.</a:t>
            </a:r>
            <a:endParaRPr sz="1000"/>
          </a:p>
          <a:p>
            <a:pPr algn="just">
              <a:lnSpc>
                <a:spcPct val="150000"/>
              </a:lnSpc>
            </a:pPr>
            <a:r>
              <a:rPr sz="1000"/>
              <a:t>The vehicle management platform base on location and video services has been upgraded repeatedly and can meet the management needs of vehicles in many industries, Truck transportation, environmental sanitation. The company takes video and video service as its main core technology, and its products have been applied to many third-party manufacturer platforms in China.</a:t>
            </a:r>
            <a:endParaRPr sz="1000"/>
          </a:p>
        </p:txBody>
      </p:sp>
      <p:sp>
        <p:nvSpPr>
          <p:cNvPr id="8" name="文本框 7"/>
          <p:cNvSpPr txBox="1"/>
          <p:nvPr/>
        </p:nvSpPr>
        <p:spPr>
          <a:xfrm>
            <a:off x="8547982" y="4910817"/>
            <a:ext cx="3041015" cy="398780"/>
          </a:xfrm>
          <a:prstGeom prst="rect">
            <a:avLst/>
          </a:prstGeom>
          <a:noFill/>
          <a:effectLst/>
        </p:spPr>
        <p:txBody>
          <a:bodyPr wrap="none" rtlCol="0">
            <a:spAutoFit/>
          </a:bodyPr>
          <a:lstStyle/>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Creating resplendence</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202984" y="4255522"/>
            <a:ext cx="1463100" cy="1626522"/>
          </a:xfrm>
          <a:prstGeom prst="rect">
            <a:avLst/>
          </a:prstGeom>
          <a:noFill/>
          <a:effectLst/>
        </p:spPr>
        <p:txBody>
          <a:bodyPr wrap="none" rtlCol="0">
            <a:spAutoFit/>
          </a:bodyPr>
          <a:lstStyle/>
          <a:p>
            <a:r>
              <a:rPr lang="en-US" altLang="zh-CN" sz="9970" dirty="0">
                <a:solidFill>
                  <a:prstClr val="white">
                    <a:lumMod val="85000"/>
                  </a:prstClr>
                </a:solidFill>
                <a:latin typeface="方正兰亭粗黑_GBK" panose="02000000000000000000" pitchFamily="2" charset="-122"/>
                <a:ea typeface="方正兰亭粗黑_GBK" panose="02000000000000000000" pitchFamily="2" charset="-122"/>
              </a:rPr>
              <a:t>“</a:t>
            </a:r>
            <a:endParaRPr lang="en-US" altLang="zh-CN" sz="9970" dirty="0">
              <a:solidFill>
                <a:prstClr val="white">
                  <a:lumMod val="85000"/>
                </a:prstClr>
              </a:solidFill>
              <a:latin typeface="方正兰亭粗黑_GBK" panose="02000000000000000000" pitchFamily="2" charset="-122"/>
              <a:ea typeface="方正兰亭粗黑_GBK" panose="02000000000000000000" pitchFamily="2" charset="-122"/>
            </a:endParaRPr>
          </a:p>
        </p:txBody>
      </p:sp>
      <p:sp>
        <p:nvSpPr>
          <p:cNvPr id="12" name="文本框 11"/>
          <p:cNvSpPr txBox="1"/>
          <p:nvPr/>
        </p:nvSpPr>
        <p:spPr>
          <a:xfrm>
            <a:off x="8954106" y="5467719"/>
            <a:ext cx="1696297" cy="553085"/>
          </a:xfrm>
          <a:prstGeom prst="rect">
            <a:avLst/>
          </a:prstGeom>
          <a:noFill/>
          <a:effectLst/>
        </p:spPr>
        <p:txBody>
          <a:bodyPr wrap="square" rtlCol="0">
            <a:spAutoFit/>
          </a:bodyPr>
          <a:lstStyle/>
          <a:p>
            <a:pPr algn="r">
              <a:lnSpc>
                <a:spcPct val="150000"/>
              </a:lnSpc>
            </a:pPr>
            <a:r>
              <a:rPr lang="en-US" altLang="zh-CN" sz="2000" b="1" dirty="0">
                <a:solidFill>
                  <a:prstClr val="black">
                    <a:lumMod val="50000"/>
                    <a:lumOff val="50000"/>
                  </a:prstClr>
                </a:solidFill>
                <a:latin typeface="微软雅黑" panose="020B0503020204020204" pitchFamily="34" charset="-122"/>
                <a:ea typeface="微软雅黑" panose="020B0503020204020204" pitchFamily="34" charset="-122"/>
              </a:rPr>
              <a:t>about us</a:t>
            </a:r>
            <a:endParaRPr lang="en-US" altLang="zh-CN" sz="2000" b="1"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884507" y="4430961"/>
            <a:ext cx="1765935" cy="321945"/>
          </a:xfrm>
          <a:prstGeom prst="rect">
            <a:avLst/>
          </a:prstGeom>
          <a:noFill/>
          <a:effectLst/>
        </p:spPr>
        <p:txBody>
          <a:bodyPr wrap="none" rtlCol="0">
            <a:spAutoFit/>
          </a:bodyPr>
          <a:lstStyle/>
          <a:p>
            <a:pPr algn="l"/>
            <a:r>
              <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rPr>
              <a:t>We have dreams</a:t>
            </a:r>
            <a:endPar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 name="矩形 1"/>
          <p:cNvSpPr/>
          <p:nvPr/>
        </p:nvSpPr>
        <p:spPr>
          <a:xfrm>
            <a:off x="0" y="3667481"/>
            <a:ext cx="12192000" cy="69974"/>
          </a:xfrm>
          <a:prstGeom prst="rect">
            <a:avLst/>
          </a:prstGeom>
          <a:solidFill>
            <a:schemeClr val="bg1"/>
          </a:soli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trips(down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500"/>
                            </p:stCondLst>
                            <p:childTnLst>
                              <p:par>
                                <p:cTn id="15" presetID="49" presetClass="entr" presetSubtype="0" decel="10000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 calcmode="lin" valueType="num">
                                      <p:cBhvr>
                                        <p:cTn id="19" dur="500" fill="hold"/>
                                        <p:tgtEl>
                                          <p:spTgt spid="9"/>
                                        </p:tgtEl>
                                        <p:attrNameLst>
                                          <p:attrName>style.rotation</p:attrName>
                                        </p:attrNameLst>
                                      </p:cBhvr>
                                      <p:tavLst>
                                        <p:tav tm="0">
                                          <p:val>
                                            <p:fltVal val="360"/>
                                          </p:val>
                                        </p:tav>
                                        <p:tav tm="100000">
                                          <p:val>
                                            <p:fltVal val="0"/>
                                          </p:val>
                                        </p:tav>
                                      </p:tavLst>
                                    </p:anim>
                                    <p:animEffect transition="in" filter="fade">
                                      <p:cBhvr>
                                        <p:cTn id="20" dur="500"/>
                                        <p:tgtEl>
                                          <p:spTgt spid="9"/>
                                        </p:tgtEl>
                                      </p:cBhvr>
                                    </p:animEffect>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bldLvl="0" animBg="1"/>
      <p:bldP spid="9"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15290" y="1024255"/>
            <a:ext cx="4417695" cy="337185"/>
          </a:xfrm>
          <a:prstGeom prst="rect">
            <a:avLst/>
          </a:prstGeom>
          <a:noFill/>
        </p:spPr>
        <p:txBody>
          <a:bodyPr wrap="square" rtlCol="0">
            <a:spAutoFit/>
          </a:bodyPr>
          <a:p>
            <a:r>
              <a:rPr lang="en-US" altLang="zh-CN" sz="1600" b="1" dirty="0">
                <a:solidFill>
                  <a:srgbClr val="0070C0"/>
                </a:solidFill>
              </a:rPr>
              <a:t>Case 1</a:t>
            </a:r>
            <a:r>
              <a:rPr lang="zh-CN" altLang="en-US" sz="1600" b="1" dirty="0">
                <a:solidFill>
                  <a:srgbClr val="0070C0"/>
                </a:solidFill>
              </a:rPr>
              <a:t>：A taxi management platform in Suzhou</a:t>
            </a:r>
            <a:endParaRPr lang="zh-CN" altLang="en-US" sz="1600" b="1" dirty="0">
              <a:solidFill>
                <a:srgbClr val="0070C0"/>
              </a:solidFill>
            </a:endParaRPr>
          </a:p>
        </p:txBody>
      </p:sp>
      <p:sp>
        <p:nvSpPr>
          <p:cNvPr id="6" name="文本框 5"/>
          <p:cNvSpPr txBox="1"/>
          <p:nvPr/>
        </p:nvSpPr>
        <p:spPr>
          <a:xfrm>
            <a:off x="4874895" y="1024255"/>
            <a:ext cx="6760845" cy="337185"/>
          </a:xfrm>
          <a:prstGeom prst="rect">
            <a:avLst/>
          </a:prstGeom>
          <a:noFill/>
        </p:spPr>
        <p:txBody>
          <a:bodyPr wrap="square" rtlCol="0">
            <a:spAutoFit/>
          </a:bodyPr>
          <a:p>
            <a:r>
              <a:rPr sz="1600" dirty="0"/>
              <a:t>Adopt </a:t>
            </a:r>
            <a:r>
              <a:rPr lang="en-US" sz="1600" dirty="0"/>
              <a:t>BS </a:t>
            </a:r>
            <a:r>
              <a:rPr sz="1600" dirty="0"/>
              <a:t>client management, friendly user interface and convenient operation</a:t>
            </a:r>
            <a:endParaRPr sz="1600" dirty="0"/>
          </a:p>
        </p:txBody>
      </p:sp>
      <p:sp>
        <p:nvSpPr>
          <p:cNvPr id="30" name="Subtitle 2"/>
          <p:cNvSpPr txBox="1"/>
          <p:nvPr/>
        </p:nvSpPr>
        <p:spPr>
          <a:xfrm>
            <a:off x="3046679" y="267810"/>
            <a:ext cx="5335956"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C</a:t>
            </a: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ase</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2" name="图片 1"/>
          <p:cNvPicPr>
            <a:picLocks noChangeAspect="1"/>
          </p:cNvPicPr>
          <p:nvPr>
            <p:custDataLst>
              <p:tags r:id="rId1"/>
            </p:custDataLst>
          </p:nvPr>
        </p:nvPicPr>
        <p:blipFill>
          <a:blip r:embed="rId2"/>
          <a:stretch>
            <a:fillRect/>
          </a:stretch>
        </p:blipFill>
        <p:spPr>
          <a:xfrm>
            <a:off x="545465" y="1361440"/>
            <a:ext cx="10861040" cy="5231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369570" y="117475"/>
            <a:ext cx="3677920" cy="645160"/>
          </a:xfrm>
          <a:prstGeom prst="rect">
            <a:avLst/>
          </a:prstGeom>
          <a:noFill/>
        </p:spPr>
        <p:txBody>
          <a:bodyPr wrap="square" rtlCol="0">
            <a:spAutoFit/>
          </a:bodyPr>
          <a:p>
            <a:r>
              <a:rPr lang="en-US" altLang="zh-CN" b="1" dirty="0">
                <a:solidFill>
                  <a:srgbClr val="0070C0"/>
                </a:solidFill>
              </a:rPr>
              <a:t>case 2</a:t>
            </a:r>
            <a:r>
              <a:rPr lang="zh-CN" altLang="en-US" b="1" dirty="0">
                <a:solidFill>
                  <a:srgbClr val="0070C0"/>
                </a:solidFill>
              </a:rPr>
              <a:t>：A sanitation vehicle management platform in Shanghai</a:t>
            </a:r>
            <a:endParaRPr lang="zh-CN" altLang="en-US" b="1" dirty="0">
              <a:solidFill>
                <a:srgbClr val="0070C0"/>
              </a:solidFill>
            </a:endParaRPr>
          </a:p>
        </p:txBody>
      </p:sp>
      <p:sp>
        <p:nvSpPr>
          <p:cNvPr id="9" name="文本框 8"/>
          <p:cNvSpPr txBox="1"/>
          <p:nvPr/>
        </p:nvSpPr>
        <p:spPr>
          <a:xfrm>
            <a:off x="3849370" y="117475"/>
            <a:ext cx="7124065" cy="645160"/>
          </a:xfrm>
          <a:prstGeom prst="rect">
            <a:avLst/>
          </a:prstGeom>
          <a:noFill/>
        </p:spPr>
        <p:txBody>
          <a:bodyPr wrap="square" rtlCol="0">
            <a:spAutoFit/>
          </a:bodyPr>
          <a:p>
            <a:r>
              <a:rPr lang="zh-CN"/>
              <a:t>Adopt high-precision load sensor to monitor the whole process of garbage collection and transportation</a:t>
            </a:r>
            <a:endParaRPr lang="zh-CN"/>
          </a:p>
        </p:txBody>
      </p:sp>
      <p:pic>
        <p:nvPicPr>
          <p:cNvPr id="2" name="图片 1"/>
          <p:cNvPicPr>
            <a:picLocks noChangeAspect="1"/>
          </p:cNvPicPr>
          <p:nvPr>
            <p:custDataLst>
              <p:tags r:id="rId1"/>
            </p:custDataLst>
          </p:nvPr>
        </p:nvPicPr>
        <p:blipFill>
          <a:blip r:embed="rId2"/>
          <a:stretch>
            <a:fillRect/>
          </a:stretch>
        </p:blipFill>
        <p:spPr>
          <a:xfrm>
            <a:off x="571500" y="762635"/>
            <a:ext cx="10951210" cy="58820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5" y="0"/>
            <a:ext cx="12190730" cy="4004945"/>
          </a:xfrm>
          <a:prstGeom prst="rect">
            <a:avLst/>
          </a:prstGeom>
          <a:blipFill dpi="0" rotWithShape="1">
            <a:blip r:embed="rId1">
              <a:extLst>
                <a:ext uri="{28A0092B-C50C-407E-A947-70E740481C1C}">
                  <a14:useLocalDpi xmlns:a14="http://schemas.microsoft.com/office/drawing/2010/main" val="0"/>
                </a:ext>
              </a:extLst>
            </a:blip>
            <a:srcRect/>
            <a:stretch>
              <a:fillRect l="-5" t="-38438" r="-204" b="-3416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58" y="4005064"/>
            <a:ext cx="12191265" cy="0"/>
          </a:xfrm>
          <a:prstGeom prst="line">
            <a:avLst/>
          </a:prstGeom>
          <a:ln w="88900">
            <a:gradFill>
              <a:gsLst>
                <a:gs pos="0">
                  <a:srgbClr val="00A3E4"/>
                </a:gs>
                <a:gs pos="100000">
                  <a:srgbClr val="214BAE"/>
                </a:gs>
              </a:gsLst>
              <a:lin ang="5400000" scaled="1"/>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10" name="TextBox 26"/>
          <p:cNvSpPr txBox="1"/>
          <p:nvPr/>
        </p:nvSpPr>
        <p:spPr>
          <a:xfrm>
            <a:off x="6440805" y="4835525"/>
            <a:ext cx="5564505" cy="20300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address</a:t>
            </a:r>
            <a:r>
              <a:rPr lang="zh-CN" altLang="en-US"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a:t>
            </a:r>
            <a:r>
              <a:rPr sz="1400" dirty="0">
                <a:solidFill>
                  <a:schemeClr val="tx1">
                    <a:lumMod val="75000"/>
                    <a:lumOff val="25000"/>
                  </a:schemeClr>
                </a:solidFill>
                <a:latin typeface="微软雅黑" panose="020B0503020204020204" pitchFamily="34" charset="-122"/>
                <a:ea typeface="微软雅黑" panose="020B0503020204020204" pitchFamily="34" charset="-122"/>
              </a:rPr>
              <a:t>Room 106-2, Tower H, Bao'an Zhigu, No. 4, Yintian Road, Bao'an District, Shenzhen</a:t>
            </a:r>
            <a:endParaRPr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phone</a:t>
            </a:r>
            <a:r>
              <a:rPr lang="zh-CN" altLang="en-US"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13510671870</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sym typeface="+mn-ea"/>
              </a:rPr>
              <a:t>contact</a:t>
            </a:r>
            <a:r>
              <a:rPr lang="zh-CN" altLang="en-US"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sym typeface="+mn-ea"/>
              </a:rPr>
              <a:t>：</a:t>
            </a:r>
            <a:r>
              <a:rPr lang="en-US" altLang="zh-CN" sz="1400" dirty="0">
                <a:solidFill>
                  <a:schemeClr val="tx1"/>
                </a:solidFill>
                <a:latin typeface="微软雅黑" panose="020B0503020204020204" pitchFamily="34" charset="-122"/>
                <a:ea typeface="微软雅黑" panose="020B0503020204020204" pitchFamily="34" charset="-122"/>
                <a:sym typeface="+mn-ea"/>
              </a:rPr>
              <a:t>Deng</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mail</a:t>
            </a:r>
            <a:r>
              <a:rPr lang="zh-CN" altLang="en-US"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rPr>
              <a:t>：</a:t>
            </a:r>
            <a:r>
              <a:rPr lang="en-US" sz="1400" dirty="0">
                <a:solidFill>
                  <a:schemeClr val="tx1">
                    <a:lumMod val="75000"/>
                    <a:lumOff val="25000"/>
                  </a:schemeClr>
                </a:solidFill>
                <a:latin typeface="微软雅黑" panose="020B0503020204020204" pitchFamily="34" charset="-122"/>
                <a:ea typeface="微软雅黑" panose="020B0503020204020204" pitchFamily="34" charset="-122"/>
              </a:rPr>
              <a:t>support@car-eye.cn  www.liveoss.com</a:t>
            </a: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sym typeface="+mn-ea"/>
              </a:rPr>
              <a:t>website</a:t>
            </a:r>
            <a:r>
              <a:rPr lang="zh-CN" altLang="en-US" sz="1400" b="1" dirty="0">
                <a:gradFill>
                  <a:gsLst>
                    <a:gs pos="0">
                      <a:srgbClr val="00A3E4"/>
                    </a:gs>
                    <a:gs pos="100000">
                      <a:srgbClr val="214BAE"/>
                    </a:gs>
                  </a:gsLst>
                  <a:lin ang="5400000" scaled="1"/>
                </a:gradFill>
                <a:latin typeface="微软雅黑" panose="020B0503020204020204" pitchFamily="34" charset="-122"/>
                <a:ea typeface="微软雅黑" panose="020B0503020204020204" pitchFamily="34" charset="-122"/>
                <a:sym typeface="+mn-ea"/>
              </a:rPr>
              <a:t>：</a:t>
            </a:r>
            <a:r>
              <a:rPr 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www.car-eye.cn</a:t>
            </a:r>
            <a:endParaRPr lang="en-US" altLang="zh-CN" sz="1400" b="1" dirty="0">
              <a:gradFill>
                <a:gsLst>
                  <a:gs pos="0">
                    <a:srgbClr val="00A3E4"/>
                  </a:gs>
                  <a:gs pos="100000">
                    <a:srgbClr val="214BAE"/>
                  </a:gs>
                </a:gsLst>
                <a:lin ang="5400000" scaled="1"/>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sym typeface="+mn-ea"/>
            </a:endParaRPr>
          </a:p>
        </p:txBody>
      </p:sp>
      <p:grpSp>
        <p:nvGrpSpPr>
          <p:cNvPr id="30" name="组合 29"/>
          <p:cNvGrpSpPr/>
          <p:nvPr/>
        </p:nvGrpSpPr>
        <p:grpSpPr>
          <a:xfrm>
            <a:off x="1514158" y="4725157"/>
            <a:ext cx="3528392" cy="1125706"/>
            <a:chOff x="1486694" y="4823574"/>
            <a:chExt cx="3528392" cy="1125706"/>
          </a:xfrm>
        </p:grpSpPr>
        <p:sp>
          <p:nvSpPr>
            <p:cNvPr id="9" name="TextBox 26"/>
            <p:cNvSpPr txBox="1"/>
            <p:nvPr/>
          </p:nvSpPr>
          <p:spPr>
            <a:xfrm>
              <a:off x="1846734" y="5046275"/>
              <a:ext cx="2808312"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300" dirty="0">
                  <a:gradFill>
                    <a:gsLst>
                      <a:gs pos="0">
                        <a:srgbClr val="00A3E4"/>
                      </a:gs>
                      <a:gs pos="100000">
                        <a:srgbClr val="214BAE"/>
                      </a:gs>
                    </a:gsLst>
                    <a:lin ang="5400000" scaled="1"/>
                  </a:gradFill>
                  <a:latin typeface="方正兰亭黑_GBK" panose="02000000000000000000" pitchFamily="2" charset="-122"/>
                  <a:ea typeface="方正兰亭黑_GBK" panose="02000000000000000000" pitchFamily="2" charset="-122"/>
                </a:rPr>
                <a:t>Contact us</a:t>
              </a:r>
              <a:endParaRPr lang="en-US" altLang="zh-CN" sz="3200" b="1" spc="300" dirty="0">
                <a:gradFill>
                  <a:gsLst>
                    <a:gs pos="0">
                      <a:srgbClr val="00A3E4"/>
                    </a:gs>
                    <a:gs pos="100000">
                      <a:srgbClr val="214BAE"/>
                    </a:gs>
                  </a:gsLst>
                  <a:lin ang="5400000" scaled="1"/>
                </a:gradFill>
                <a:latin typeface="方正兰亭黑_GBK" panose="02000000000000000000" pitchFamily="2" charset="-122"/>
                <a:ea typeface="方正兰亭黑_GBK" panose="02000000000000000000" pitchFamily="2" charset="-122"/>
              </a:endParaRPr>
            </a:p>
          </p:txBody>
        </p:sp>
        <p:cxnSp>
          <p:nvCxnSpPr>
            <p:cNvPr id="17" name="直接连接符 16"/>
            <p:cNvCxnSpPr/>
            <p:nvPr/>
          </p:nvCxnSpPr>
          <p:spPr>
            <a:xfrm>
              <a:off x="1486694" y="5949280"/>
              <a:ext cx="35283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486694" y="4949339"/>
              <a:ext cx="0" cy="9999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5015086" y="4949339"/>
              <a:ext cx="0" cy="9999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486694" y="4944259"/>
              <a:ext cx="427990" cy="5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27054" y="4949339"/>
              <a:ext cx="28803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TextBox 26"/>
            <p:cNvSpPr txBox="1"/>
            <p:nvPr/>
          </p:nvSpPr>
          <p:spPr>
            <a:xfrm>
              <a:off x="1914684" y="4823574"/>
              <a:ext cx="3013075" cy="252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Build harmony and achieve win-win results</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2" name="图片 1" descr="logo白色背景蓝色"/>
          <p:cNvPicPr>
            <a:picLocks noChangeAspect="1"/>
          </p:cNvPicPr>
          <p:nvPr/>
        </p:nvPicPr>
        <p:blipFill>
          <a:blip r:embed="rId2"/>
          <a:stretch>
            <a:fillRect/>
          </a:stretch>
        </p:blipFill>
        <p:spPr>
          <a:xfrm>
            <a:off x="10353040" y="149860"/>
            <a:ext cx="914400" cy="914400"/>
          </a:xfrm>
          <a:prstGeom prst="rect">
            <a:avLst/>
          </a:prstGeom>
        </p:spPr>
      </p:pic>
    </p:spTree>
  </p:cSld>
  <p:clrMapOvr>
    <a:masterClrMapping/>
  </p:clrMapOvr>
  <p:transition spd="slow" advClick="0"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058340" y="4016573"/>
            <a:ext cx="4010501" cy="2380615"/>
            <a:chOff x="868522" y="1694338"/>
            <a:chExt cx="4010501" cy="2380615"/>
          </a:xfrm>
        </p:grpSpPr>
        <p:sp>
          <p:nvSpPr>
            <p:cNvPr id="11" name="文本框 10"/>
            <p:cNvSpPr txBox="1"/>
            <p:nvPr/>
          </p:nvSpPr>
          <p:spPr>
            <a:xfrm>
              <a:off x="868998" y="1694338"/>
              <a:ext cx="2934382"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Open platform</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74713" y="2218213"/>
              <a:ext cx="4004310" cy="1856740"/>
            </a:xfrm>
            <a:prstGeom prst="rect">
              <a:avLst/>
            </a:prstGeom>
            <a:noFill/>
          </p:spPr>
          <p:txBody>
            <a:bodyPr wrap="square" rtlCol="0">
              <a:noAutofit/>
            </a:bodyPr>
            <a:lstStyle/>
            <a:p>
              <a:pPr>
                <a:lnSpc>
                  <a:spcPct val="125000"/>
                </a:lnSpc>
              </a:pPr>
              <a:r>
                <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CarEye vehicle management platform provides rich API interfaces to meet customers' secondary development needs, and various components can be easily and quickly applied to third-party platforms in different fields</a:t>
              </a:r>
              <a:endPar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957943" y="2160370"/>
              <a:ext cx="326571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868522" y="3592353"/>
              <a:ext cx="2539365" cy="360045"/>
            </a:xfrm>
            <a:prstGeom prst="roundRect">
              <a:avLst>
                <a:gd name="adj" fmla="val 50000"/>
              </a:avLst>
            </a:prstGeom>
            <a:gradFill>
              <a:gsLst>
                <a:gs pos="0">
                  <a:srgbClr val="00A3E4"/>
                </a:gs>
                <a:gs pos="100000">
                  <a:srgbClr val="214BAE"/>
                </a:gs>
              </a:gsLst>
              <a:lin ang="27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Open cooperation</a:t>
              </a:r>
              <a:endParaRPr lang="zh-CN" altLang="en-US" dirty="0">
                <a:ea typeface="微软雅黑" panose="020B0503020204020204" pitchFamily="34" charset="-122"/>
              </a:endParaRPr>
            </a:p>
          </p:txBody>
        </p:sp>
      </p:grpSp>
      <p:sp>
        <p:nvSpPr>
          <p:cNvPr id="18" name="文本框 17"/>
          <p:cNvSpPr txBox="1"/>
          <p:nvPr/>
        </p:nvSpPr>
        <p:spPr>
          <a:xfrm>
            <a:off x="7268087" y="1842449"/>
            <a:ext cx="4049587" cy="1706880"/>
          </a:xfrm>
          <a:prstGeom prst="rect">
            <a:avLst/>
          </a:prstGeom>
          <a:noFill/>
        </p:spPr>
        <p:txBody>
          <a:bodyPr wrap="square" rtlCol="0">
            <a:spAutoFit/>
          </a:bodyPr>
          <a:lstStyle/>
          <a:p>
            <a:pPr marL="171450" indent="-171450">
              <a:lnSpc>
                <a:spcPct val="125000"/>
              </a:lnSpc>
              <a:buFont typeface="Wingdings" panose="05000000000000000000" pitchFamily="2" charset="2"/>
              <a:buChar char="ü"/>
            </a:pPr>
            <a:r>
              <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Provide a complete set of solutions, access vehicles and video equipment for management</a:t>
            </a:r>
            <a:endPar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ü"/>
            </a:pPr>
            <a:r>
              <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Provide video service deployment and provide video services for third-party platforms</a:t>
            </a:r>
            <a:endPar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ü"/>
            </a:pPr>
            <a:r>
              <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Conduct customized development for customers to meet their personalized needs</a:t>
            </a:r>
            <a:endPar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ü"/>
            </a:pPr>
            <a:r>
              <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Provide PAAS service and safely manage vehicles</a:t>
            </a:r>
            <a:endPar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24" name="图片占位符 23"/>
          <p:cNvPicPr>
            <a:picLocks noGrp="1"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85727" y="1725944"/>
            <a:ext cx="2880518" cy="1920345"/>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a:ln w="25400">
            <a:noFill/>
          </a:ln>
          <a:effectLst>
            <a:outerShdw blurRad="254000" dist="63500" dir="2700000" algn="tl" rotWithShape="0">
              <a:prstClr val="black">
                <a:alpha val="30000"/>
              </a:prstClr>
            </a:outerShdw>
          </a:effectLst>
        </p:spPr>
      </p:pic>
      <p:pic>
        <p:nvPicPr>
          <p:cNvPr id="25" name="图片占位符 2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9927" y="1725945"/>
            <a:ext cx="2880518" cy="1920344"/>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a:ln w="25400">
            <a:noFill/>
          </a:ln>
          <a:effectLst>
            <a:outerShdw blurRad="254000" dist="63500" dir="2700000" algn="tl" rotWithShape="0">
              <a:prstClr val="black">
                <a:alpha val="30000"/>
              </a:prstClr>
            </a:outerShdw>
          </a:effectLst>
        </p:spPr>
      </p:pic>
      <p:pic>
        <p:nvPicPr>
          <p:cNvPr id="26" name="图片占位符 25"/>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2570" y="4016303"/>
            <a:ext cx="2880518" cy="1804923"/>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a:ln w="25400">
            <a:noFill/>
          </a:ln>
          <a:effectLst>
            <a:outerShdw blurRad="254000" dist="63500" dir="2700000" algn="tl" rotWithShape="0">
              <a:prstClr val="black">
                <a:alpha val="30000"/>
              </a:prstClr>
            </a:outerShdw>
          </a:effectLst>
        </p:spPr>
      </p:pic>
      <p:pic>
        <p:nvPicPr>
          <p:cNvPr id="27" name="图片占位符 26"/>
          <p:cNvPicPr>
            <a:picLocks noGrp="1"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6770" y="4016303"/>
            <a:ext cx="2880518" cy="1804924"/>
          </a:xfrm>
          <a:custGeom>
            <a:avLst/>
            <a:gdLst>
              <a:gd name="connsiteX0" fmla="*/ 0 w 2880518"/>
              <a:gd name="connsiteY0" fmla="*/ 0 h 2768600"/>
              <a:gd name="connsiteX1" fmla="*/ 2880518 w 2880518"/>
              <a:gd name="connsiteY1" fmla="*/ 0 h 2768600"/>
              <a:gd name="connsiteX2" fmla="*/ 2880518 w 2880518"/>
              <a:gd name="connsiteY2" fmla="*/ 2768600 h 2768600"/>
              <a:gd name="connsiteX3" fmla="*/ 0 w 2880518"/>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2880518" h="2768600">
                <a:moveTo>
                  <a:pt x="0" y="0"/>
                </a:moveTo>
                <a:lnTo>
                  <a:pt x="2880518" y="0"/>
                </a:lnTo>
                <a:lnTo>
                  <a:pt x="2880518" y="2768600"/>
                </a:lnTo>
                <a:lnTo>
                  <a:pt x="0" y="2768600"/>
                </a:lnTo>
                <a:close/>
              </a:path>
            </a:pathLst>
          </a:custGeom>
          <a:ln w="25400">
            <a:noFill/>
          </a:ln>
          <a:effectLst>
            <a:outerShdw blurRad="254000" dist="63500" dir="2700000" algn="tl" rotWithShape="0">
              <a:prstClr val="black">
                <a:alpha val="30000"/>
              </a:prstClr>
            </a:outerShdw>
          </a:effectLst>
        </p:spPr>
      </p:pic>
      <p:sp>
        <p:nvSpPr>
          <p:cNvPr id="23" name="Subtitle 2"/>
          <p:cNvSpPr txBox="1"/>
          <p:nvPr/>
        </p:nvSpPr>
        <p:spPr>
          <a:xfrm>
            <a:off x="3350895" y="267970"/>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Service Items</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Group 38"/>
          <p:cNvGrpSpPr/>
          <p:nvPr/>
        </p:nvGrpSpPr>
        <p:grpSpPr>
          <a:xfrm>
            <a:off x="697377" y="1918547"/>
            <a:ext cx="2760345" cy="970279"/>
            <a:chOff x="1351615" y="1359535"/>
            <a:chExt cx="2163349" cy="760430"/>
          </a:xfrm>
        </p:grpSpPr>
        <p:sp>
          <p:nvSpPr>
            <p:cNvPr id="8" name="TextBox 7"/>
            <p:cNvSpPr txBox="1"/>
            <p:nvPr/>
          </p:nvSpPr>
          <p:spPr>
            <a:xfrm>
              <a:off x="1987434" y="1359535"/>
              <a:ext cx="1519371" cy="281678"/>
            </a:xfrm>
            <a:prstGeom prst="rect">
              <a:avLst/>
            </a:prstGeom>
            <a:noFill/>
          </p:spPr>
          <p:txBody>
            <a:bodyPr wrap="none" lIns="0" tIns="0" rIns="0" bIns="0" rtlCol="0" anchor="ctr">
              <a:spAutoFit/>
            </a:bodyPr>
            <a:lstStyle/>
            <a:p>
              <a:pPr algn="r">
                <a:lnSpc>
                  <a:spcPct val="13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Product features</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I</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9" name="TextBox 8"/>
            <p:cNvSpPr txBox="1"/>
            <p:nvPr/>
          </p:nvSpPr>
          <p:spPr>
            <a:xfrm>
              <a:off x="1351615" y="1649673"/>
              <a:ext cx="2163349" cy="470292"/>
            </a:xfrm>
            <a:prstGeom prst="rect">
              <a:avLst/>
            </a:prstGeom>
            <a:noFill/>
          </p:spPr>
          <p:txBody>
            <a:bodyPr wrap="square" lIns="0" tIns="0" rIns="0" bIns="0" rtlCol="0" anchor="t">
              <a:spAutoFit/>
            </a:bodyPr>
            <a:lstStyle/>
            <a:p>
              <a:pPr algn="r">
                <a:lnSpc>
                  <a:spcPct val="130000"/>
                </a:lnSpc>
              </a:pPr>
              <a:r>
                <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Adopt distributed architecture, front and rear end separation, video service and web separation to meet different customer needs</a:t>
              </a:r>
              <a:endPar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sp>
        <p:nvSpPr>
          <p:cNvPr id="11" name="Rectangular Callout 28"/>
          <p:cNvSpPr>
            <a:spLocks noChangeAspect="1"/>
          </p:cNvSpPr>
          <p:nvPr/>
        </p:nvSpPr>
        <p:spPr>
          <a:xfrm flipH="1">
            <a:off x="3549648" y="1970871"/>
            <a:ext cx="738829" cy="717676"/>
          </a:xfrm>
          <a:prstGeom prst="wedgeRectCallout">
            <a:avLst/>
          </a:prstGeom>
          <a:gradFill>
            <a:gsLst>
              <a:gs pos="0">
                <a:srgbClr val="00A3E4"/>
              </a:gs>
              <a:gs pos="100000">
                <a:srgbClr val="214BAE"/>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n-US" sz="2000" dirty="0">
                <a:solidFill>
                  <a:schemeClr val="bg1"/>
                </a:solidFill>
                <a:latin typeface="微软雅黑" panose="020B0503020204020204" pitchFamily="34" charset="-122"/>
                <a:ea typeface="微软雅黑" panose="020B0503020204020204" pitchFamily="34" charset="-122"/>
                <a:cs typeface="+mn-ea"/>
                <a:sym typeface="+mn-lt"/>
              </a:rPr>
              <a:t>01</a:t>
            </a:r>
            <a:endParaRPr 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Rectangular Callout 32"/>
          <p:cNvSpPr>
            <a:spLocks noChangeAspect="1"/>
          </p:cNvSpPr>
          <p:nvPr/>
        </p:nvSpPr>
        <p:spPr>
          <a:xfrm flipH="1">
            <a:off x="3595368" y="3213632"/>
            <a:ext cx="738829" cy="717678"/>
          </a:xfrm>
          <a:prstGeom prst="wedgeRectCallout">
            <a:avLst/>
          </a:prstGeom>
          <a:gradFill>
            <a:gsLst>
              <a:gs pos="0">
                <a:srgbClr val="595959"/>
              </a:gs>
              <a:gs pos="100000">
                <a:schemeClr val="tx1">
                  <a:lumMod val="95000"/>
                  <a:lumOff val="5000"/>
                </a:schemeClr>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bg1"/>
                </a:solidFill>
                <a:latin typeface="微软雅黑" panose="020B0503020204020204" pitchFamily="34" charset="-122"/>
                <a:ea typeface="微软雅黑" panose="020B0503020204020204" pitchFamily="34" charset="-122"/>
                <a:cs typeface="+mn-ea"/>
                <a:sym typeface="+mn-lt"/>
              </a:rPr>
              <a:t>03</a:t>
            </a:r>
            <a:endParaRPr lang="en-US" sz="2000" dirty="0">
              <a:latin typeface="微软雅黑" panose="020B0503020204020204" pitchFamily="34" charset="-122"/>
              <a:ea typeface="微软雅黑" panose="020B0503020204020204" pitchFamily="34" charset="-122"/>
              <a:cs typeface="+mn-ea"/>
              <a:sym typeface="+mn-lt"/>
            </a:endParaRPr>
          </a:p>
        </p:txBody>
      </p:sp>
      <p:sp>
        <p:nvSpPr>
          <p:cNvPr id="13" name="Rectangular Callout 36"/>
          <p:cNvSpPr>
            <a:spLocks noChangeAspect="1"/>
          </p:cNvSpPr>
          <p:nvPr/>
        </p:nvSpPr>
        <p:spPr>
          <a:xfrm>
            <a:off x="7874784" y="1979427"/>
            <a:ext cx="738829" cy="717678"/>
          </a:xfrm>
          <a:prstGeom prst="wedgeRectCallout">
            <a:avLst/>
          </a:prstGeom>
          <a:gradFill>
            <a:gsLst>
              <a:gs pos="0">
                <a:srgbClr val="595959"/>
              </a:gs>
              <a:gs pos="100000">
                <a:schemeClr val="tx1">
                  <a:lumMod val="95000"/>
                  <a:lumOff val="5000"/>
                </a:schemeClr>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bg1"/>
                </a:solidFill>
                <a:latin typeface="微软雅黑" panose="020B0503020204020204" pitchFamily="34" charset="-122"/>
                <a:ea typeface="微软雅黑" panose="020B0503020204020204" pitchFamily="34" charset="-122"/>
                <a:cs typeface="+mn-ea"/>
                <a:sym typeface="+mn-lt"/>
              </a:rPr>
              <a:t>02</a:t>
            </a:r>
            <a:endParaRPr 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 name="Rectangular Callout 40"/>
          <p:cNvSpPr>
            <a:spLocks noChangeAspect="1"/>
          </p:cNvSpPr>
          <p:nvPr/>
        </p:nvSpPr>
        <p:spPr>
          <a:xfrm>
            <a:off x="7824619" y="3118120"/>
            <a:ext cx="738829" cy="717678"/>
          </a:xfrm>
          <a:prstGeom prst="wedgeRectCallout">
            <a:avLst/>
          </a:prstGeom>
          <a:gradFill>
            <a:gsLst>
              <a:gs pos="0">
                <a:srgbClr val="00A3E4"/>
              </a:gs>
              <a:gs pos="100000">
                <a:srgbClr val="214BAE"/>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latin typeface="微软雅黑" panose="020B0503020204020204" pitchFamily="34" charset="-122"/>
                <a:ea typeface="微软雅黑" panose="020B0503020204020204" pitchFamily="34" charset="-122"/>
                <a:cs typeface="+mn-ea"/>
                <a:sym typeface="+mn-lt"/>
              </a:rPr>
              <a:t>04</a:t>
            </a:r>
            <a:endParaRPr lang="en-US" sz="2000" dirty="0">
              <a:latin typeface="微软雅黑" panose="020B0503020204020204" pitchFamily="34" charset="-122"/>
              <a:ea typeface="微软雅黑" panose="020B0503020204020204" pitchFamily="34" charset="-122"/>
              <a:cs typeface="+mn-ea"/>
              <a:sym typeface="+mn-lt"/>
            </a:endParaRPr>
          </a:p>
        </p:txBody>
      </p:sp>
      <p:sp>
        <p:nvSpPr>
          <p:cNvPr id="15" name="Arc 41"/>
          <p:cNvSpPr/>
          <p:nvPr/>
        </p:nvSpPr>
        <p:spPr>
          <a:xfrm rot="19051047">
            <a:off x="6629824" y="1676587"/>
            <a:ext cx="2087887" cy="2087887"/>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sp>
        <p:nvSpPr>
          <p:cNvPr id="16" name="Arc 42"/>
          <p:cNvSpPr/>
          <p:nvPr/>
        </p:nvSpPr>
        <p:spPr>
          <a:xfrm rot="2548953" flipH="1">
            <a:off x="3352207" y="1678492"/>
            <a:ext cx="2087887" cy="2087887"/>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grpSp>
        <p:nvGrpSpPr>
          <p:cNvPr id="17" name="Group 286"/>
          <p:cNvGrpSpPr/>
          <p:nvPr/>
        </p:nvGrpSpPr>
        <p:grpSpPr>
          <a:xfrm>
            <a:off x="4519975" y="2200213"/>
            <a:ext cx="3156333" cy="2586413"/>
            <a:chOff x="5633243" y="1798638"/>
            <a:chExt cx="1992313" cy="1632575"/>
          </a:xfrm>
        </p:grpSpPr>
        <p:sp>
          <p:nvSpPr>
            <p:cNvPr id="18" name="Freeform 10"/>
            <p:cNvSpPr/>
            <p:nvPr/>
          </p:nvSpPr>
          <p:spPr bwMode="auto">
            <a:xfrm>
              <a:off x="6276180" y="3115300"/>
              <a:ext cx="706438" cy="315913"/>
            </a:xfrm>
            <a:custGeom>
              <a:avLst/>
              <a:gdLst/>
              <a:ahLst/>
              <a:cxnLst>
                <a:cxn ang="0">
                  <a:pos x="187" y="75"/>
                </a:cxn>
                <a:cxn ang="0">
                  <a:pos x="169" y="56"/>
                </a:cxn>
                <a:cxn ang="0">
                  <a:pos x="160" y="39"/>
                </a:cxn>
                <a:cxn ang="0">
                  <a:pos x="157" y="0"/>
                </a:cxn>
                <a:cxn ang="0">
                  <a:pos x="95" y="0"/>
                </a:cxn>
                <a:cxn ang="0">
                  <a:pos x="92" y="0"/>
                </a:cxn>
                <a:cxn ang="0">
                  <a:pos x="31" y="0"/>
                </a:cxn>
                <a:cxn ang="0">
                  <a:pos x="28" y="39"/>
                </a:cxn>
                <a:cxn ang="0">
                  <a:pos x="19" y="56"/>
                </a:cxn>
                <a:cxn ang="0">
                  <a:pos x="1" y="75"/>
                </a:cxn>
                <a:cxn ang="0">
                  <a:pos x="0" y="80"/>
                </a:cxn>
                <a:cxn ang="0">
                  <a:pos x="9" y="84"/>
                </a:cxn>
                <a:cxn ang="0">
                  <a:pos x="92" y="84"/>
                </a:cxn>
                <a:cxn ang="0">
                  <a:pos x="95" y="84"/>
                </a:cxn>
                <a:cxn ang="0">
                  <a:pos x="179" y="84"/>
                </a:cxn>
                <a:cxn ang="0">
                  <a:pos x="188" y="80"/>
                </a:cxn>
                <a:cxn ang="0">
                  <a:pos x="187" y="75"/>
                </a:cxn>
              </a:cxnLst>
              <a:rect l="0" t="0" r="r" b="b"/>
              <a:pathLst>
                <a:path w="188" h="84">
                  <a:moveTo>
                    <a:pt x="187" y="75"/>
                  </a:moveTo>
                  <a:cubicBezTo>
                    <a:pt x="187" y="75"/>
                    <a:pt x="179" y="66"/>
                    <a:pt x="169" y="56"/>
                  </a:cubicBezTo>
                  <a:cubicBezTo>
                    <a:pt x="159" y="46"/>
                    <a:pt x="160" y="39"/>
                    <a:pt x="160" y="39"/>
                  </a:cubicBezTo>
                  <a:cubicBezTo>
                    <a:pt x="157" y="0"/>
                    <a:pt x="157" y="0"/>
                    <a:pt x="157" y="0"/>
                  </a:cubicBezTo>
                  <a:cubicBezTo>
                    <a:pt x="95" y="0"/>
                    <a:pt x="95" y="0"/>
                    <a:pt x="95" y="0"/>
                  </a:cubicBezTo>
                  <a:cubicBezTo>
                    <a:pt x="92" y="0"/>
                    <a:pt x="92" y="0"/>
                    <a:pt x="92" y="0"/>
                  </a:cubicBezTo>
                  <a:cubicBezTo>
                    <a:pt x="31" y="0"/>
                    <a:pt x="31" y="0"/>
                    <a:pt x="31" y="0"/>
                  </a:cubicBezTo>
                  <a:cubicBezTo>
                    <a:pt x="28" y="39"/>
                    <a:pt x="28" y="39"/>
                    <a:pt x="28" y="39"/>
                  </a:cubicBezTo>
                  <a:cubicBezTo>
                    <a:pt x="28" y="39"/>
                    <a:pt x="29" y="46"/>
                    <a:pt x="19" y="56"/>
                  </a:cubicBezTo>
                  <a:cubicBezTo>
                    <a:pt x="9" y="66"/>
                    <a:pt x="1" y="75"/>
                    <a:pt x="1" y="75"/>
                  </a:cubicBezTo>
                  <a:cubicBezTo>
                    <a:pt x="1" y="75"/>
                    <a:pt x="0" y="77"/>
                    <a:pt x="0" y="80"/>
                  </a:cubicBezTo>
                  <a:cubicBezTo>
                    <a:pt x="0" y="83"/>
                    <a:pt x="2" y="84"/>
                    <a:pt x="9" y="84"/>
                  </a:cubicBezTo>
                  <a:cubicBezTo>
                    <a:pt x="15" y="84"/>
                    <a:pt x="78" y="84"/>
                    <a:pt x="92" y="84"/>
                  </a:cubicBezTo>
                  <a:cubicBezTo>
                    <a:pt x="94" y="84"/>
                    <a:pt x="95" y="84"/>
                    <a:pt x="95" y="84"/>
                  </a:cubicBezTo>
                  <a:cubicBezTo>
                    <a:pt x="110" y="84"/>
                    <a:pt x="173" y="84"/>
                    <a:pt x="179" y="84"/>
                  </a:cubicBezTo>
                  <a:cubicBezTo>
                    <a:pt x="186" y="84"/>
                    <a:pt x="188" y="83"/>
                    <a:pt x="188" y="80"/>
                  </a:cubicBezTo>
                  <a:cubicBezTo>
                    <a:pt x="188" y="77"/>
                    <a:pt x="187" y="75"/>
                    <a:pt x="187" y="75"/>
                  </a:cubicBezTo>
                </a:path>
              </a:pathLst>
            </a:custGeom>
            <a:solidFill>
              <a:schemeClr val="tx1">
                <a:lumMod val="85000"/>
                <a:lumOff val="15000"/>
              </a:schemeClr>
            </a:solidFill>
            <a:ln w="9525">
              <a:noFill/>
              <a:round/>
            </a:ln>
          </p:spPr>
          <p:txBody>
            <a:bodyPr vert="horz" wrap="square" lIns="91440" tIns="45720" rIns="91440" bIns="45720" numCol="1" anchor="t" anchorCtr="0" compatLnSpc="1"/>
            <a:lstStyle/>
            <a:p>
              <a:pP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sp>
          <p:nvSpPr>
            <p:cNvPr id="19" name="Freeform 12"/>
            <p:cNvSpPr/>
            <p:nvPr/>
          </p:nvSpPr>
          <p:spPr bwMode="auto">
            <a:xfrm>
              <a:off x="5633243" y="1798638"/>
              <a:ext cx="1992313" cy="1425575"/>
            </a:xfrm>
            <a:custGeom>
              <a:avLst/>
              <a:gdLst/>
              <a:ahLst/>
              <a:cxnLst>
                <a:cxn ang="0">
                  <a:pos x="530" y="359"/>
                </a:cxn>
                <a:cxn ang="0">
                  <a:pos x="507" y="379"/>
                </a:cxn>
                <a:cxn ang="0">
                  <a:pos x="23" y="379"/>
                </a:cxn>
                <a:cxn ang="0">
                  <a:pos x="0" y="359"/>
                </a:cxn>
                <a:cxn ang="0">
                  <a:pos x="0" y="20"/>
                </a:cxn>
                <a:cxn ang="0">
                  <a:pos x="23" y="0"/>
                </a:cxn>
                <a:cxn ang="0">
                  <a:pos x="507" y="0"/>
                </a:cxn>
                <a:cxn ang="0">
                  <a:pos x="530" y="20"/>
                </a:cxn>
                <a:cxn ang="0">
                  <a:pos x="530" y="359"/>
                </a:cxn>
              </a:cxnLst>
              <a:rect l="0" t="0" r="r" b="b"/>
              <a:pathLst>
                <a:path w="530" h="379">
                  <a:moveTo>
                    <a:pt x="530" y="359"/>
                  </a:moveTo>
                  <a:cubicBezTo>
                    <a:pt x="530" y="370"/>
                    <a:pt x="520" y="379"/>
                    <a:pt x="507" y="379"/>
                  </a:cubicBezTo>
                  <a:cubicBezTo>
                    <a:pt x="23" y="379"/>
                    <a:pt x="23" y="379"/>
                    <a:pt x="23" y="379"/>
                  </a:cubicBezTo>
                  <a:cubicBezTo>
                    <a:pt x="10" y="379"/>
                    <a:pt x="0" y="370"/>
                    <a:pt x="0" y="359"/>
                  </a:cubicBezTo>
                  <a:cubicBezTo>
                    <a:pt x="0" y="20"/>
                    <a:pt x="0" y="20"/>
                    <a:pt x="0" y="20"/>
                  </a:cubicBezTo>
                  <a:cubicBezTo>
                    <a:pt x="0" y="9"/>
                    <a:pt x="10" y="0"/>
                    <a:pt x="23" y="0"/>
                  </a:cubicBezTo>
                  <a:cubicBezTo>
                    <a:pt x="507" y="0"/>
                    <a:pt x="507" y="0"/>
                    <a:pt x="507" y="0"/>
                  </a:cubicBezTo>
                  <a:cubicBezTo>
                    <a:pt x="520" y="0"/>
                    <a:pt x="530" y="9"/>
                    <a:pt x="530" y="20"/>
                  </a:cubicBezTo>
                  <a:lnTo>
                    <a:pt x="530" y="359"/>
                  </a:lnTo>
                  <a:close/>
                </a:path>
              </a:pathLst>
            </a:custGeom>
            <a:solidFill>
              <a:schemeClr val="tx1">
                <a:lumMod val="90000"/>
                <a:lumOff val="10000"/>
              </a:schemeClr>
            </a:solidFill>
            <a:ln w="9525">
              <a:noFill/>
              <a:round/>
            </a:ln>
          </p:spPr>
          <p:txBody>
            <a:bodyPr vert="horz" wrap="square" lIns="91440" tIns="45720" rIns="91440" bIns="45720" numCol="1" anchor="t" anchorCtr="0" compatLnSpc="1"/>
            <a:lstStyle/>
            <a:p>
              <a:pP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sp>
          <p:nvSpPr>
            <p:cNvPr id="20" name="Rectangle 13"/>
            <p:cNvSpPr>
              <a:spLocks noChangeArrowheads="1"/>
            </p:cNvSpPr>
            <p:nvPr/>
          </p:nvSpPr>
          <p:spPr bwMode="auto">
            <a:xfrm>
              <a:off x="5701505" y="1862138"/>
              <a:ext cx="1855788" cy="1147763"/>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9525">
              <a:noFill/>
              <a:miter lim="800000"/>
            </a:ln>
          </p:spPr>
          <p:txBody>
            <a:bodyPr vert="horz" wrap="square" lIns="91440" tIns="45720" rIns="91440" bIns="45720" numCol="1" anchor="t" anchorCtr="0" compatLnSpc="1"/>
            <a:lstStyle/>
            <a:p>
              <a:pP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sp>
          <p:nvSpPr>
            <p:cNvPr id="21" name="Freeform 14"/>
            <p:cNvSpPr/>
            <p:nvPr/>
          </p:nvSpPr>
          <p:spPr bwMode="auto">
            <a:xfrm>
              <a:off x="5701361" y="1865401"/>
              <a:ext cx="1855788" cy="1147763"/>
            </a:xfrm>
            <a:custGeom>
              <a:avLst/>
              <a:gdLst/>
              <a:ahLst/>
              <a:cxnLst>
                <a:cxn ang="0">
                  <a:pos x="1169" y="0"/>
                </a:cxn>
                <a:cxn ang="0">
                  <a:pos x="0" y="0"/>
                </a:cxn>
                <a:cxn ang="0">
                  <a:pos x="0" y="723"/>
                </a:cxn>
                <a:cxn ang="0">
                  <a:pos x="1169" y="0"/>
                </a:cxn>
              </a:cxnLst>
              <a:rect l="0" t="0" r="r" b="b"/>
              <a:pathLst>
                <a:path w="1169" h="723">
                  <a:moveTo>
                    <a:pt x="1169" y="0"/>
                  </a:moveTo>
                  <a:lnTo>
                    <a:pt x="0" y="0"/>
                  </a:lnTo>
                  <a:lnTo>
                    <a:pt x="0" y="723"/>
                  </a:lnTo>
                  <a:lnTo>
                    <a:pt x="1169" y="0"/>
                  </a:lnTo>
                  <a:close/>
                </a:path>
              </a:pathLst>
            </a:custGeom>
            <a:solidFill>
              <a:schemeClr val="bg2">
                <a:lumMod val="95000"/>
                <a:alpha val="36000"/>
              </a:schemeClr>
            </a:solidFill>
            <a:ln w="9525">
              <a:noFill/>
              <a:round/>
            </a:ln>
          </p:spPr>
          <p:txBody>
            <a:bodyPr vert="horz" wrap="square" lIns="91440" tIns="45720" rIns="91440" bIns="45720" numCol="1" anchor="t" anchorCtr="0" compatLnSpc="1"/>
            <a:lstStyle/>
            <a:p>
              <a:pP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sp>
          <p:nvSpPr>
            <p:cNvPr id="22" name="Oval 15"/>
            <p:cNvSpPr>
              <a:spLocks noChangeArrowheads="1"/>
            </p:cNvSpPr>
            <p:nvPr/>
          </p:nvSpPr>
          <p:spPr bwMode="auto">
            <a:xfrm>
              <a:off x="6580980" y="3059113"/>
              <a:ext cx="93663" cy="93663"/>
            </a:xfrm>
            <a:prstGeom prst="ellipse">
              <a:avLst/>
            </a:prstGeom>
            <a:solidFill>
              <a:srgbClr val="6E6F71"/>
            </a:solidFill>
            <a:ln w="9525">
              <a:noFill/>
              <a:round/>
            </a:ln>
          </p:spPr>
          <p:txBody>
            <a:bodyPr vert="horz" wrap="square" lIns="91440" tIns="45720" rIns="91440" bIns="45720" numCol="1" anchor="t" anchorCtr="0" compatLnSpc="1"/>
            <a:lstStyle/>
            <a:p>
              <a:pPr>
                <a:lnSpc>
                  <a:spcPct val="130000"/>
                </a:lnSpc>
              </a:pPr>
              <a:endParaRPr lang="en-US" dirty="0">
                <a:latin typeface="微软雅黑" panose="020B0503020204020204" pitchFamily="34" charset="-122"/>
                <a:ea typeface="微软雅黑" panose="020B0503020204020204" pitchFamily="34" charset="-122"/>
                <a:cs typeface="+mn-ea"/>
                <a:sym typeface="+mn-lt"/>
              </a:endParaRPr>
            </a:p>
          </p:txBody>
        </p:sp>
      </p:grpSp>
      <p:grpSp>
        <p:nvGrpSpPr>
          <p:cNvPr id="23" name="Group 38"/>
          <p:cNvGrpSpPr/>
          <p:nvPr/>
        </p:nvGrpSpPr>
        <p:grpSpPr>
          <a:xfrm>
            <a:off x="696922" y="3118868"/>
            <a:ext cx="2750820" cy="1170305"/>
            <a:chOff x="1351116" y="1359534"/>
            <a:chExt cx="2155884" cy="917194"/>
          </a:xfrm>
        </p:grpSpPr>
        <p:sp>
          <p:nvSpPr>
            <p:cNvPr id="24" name="TextBox 23"/>
            <p:cNvSpPr txBox="1"/>
            <p:nvPr/>
          </p:nvSpPr>
          <p:spPr>
            <a:xfrm>
              <a:off x="1881929" y="1359534"/>
              <a:ext cx="1624876" cy="281678"/>
            </a:xfrm>
            <a:prstGeom prst="rect">
              <a:avLst/>
            </a:prstGeom>
            <a:noFill/>
          </p:spPr>
          <p:txBody>
            <a:bodyPr wrap="none" lIns="0" tIns="0" rIns="0" bIns="0" rtlCol="0" anchor="ctr">
              <a:spAutoFit/>
            </a:bodyPr>
            <a:lstStyle/>
            <a:p>
              <a:pPr algn="r">
                <a:lnSpc>
                  <a:spcPct val="13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Product features</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III</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5" name="TextBox 24"/>
            <p:cNvSpPr txBox="1"/>
            <p:nvPr/>
          </p:nvSpPr>
          <p:spPr>
            <a:xfrm>
              <a:off x="1351116" y="1649672"/>
              <a:ext cx="2155884" cy="627056"/>
            </a:xfrm>
            <a:prstGeom prst="rect">
              <a:avLst/>
            </a:prstGeom>
            <a:noFill/>
          </p:spPr>
          <p:txBody>
            <a:bodyPr wrap="square" lIns="0" tIns="0" rIns="0" bIns="0" rtlCol="0" anchor="t">
              <a:spAutoFit/>
            </a:bodyPr>
            <a:lstStyle/>
            <a:p>
              <a:pPr algn="r">
                <a:lnSpc>
                  <a:spcPct val="130000"/>
                </a:lnSpc>
              </a:pPr>
              <a:r>
                <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It adopts advanced spring-boot, VUE and other technical architectures with good scalability, and provides BS, CS client and mobile client display</a:t>
              </a:r>
              <a:endPar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6" name="Group 38"/>
          <p:cNvGrpSpPr/>
          <p:nvPr/>
        </p:nvGrpSpPr>
        <p:grpSpPr>
          <a:xfrm>
            <a:off x="8801303" y="3129623"/>
            <a:ext cx="2652413" cy="821106"/>
            <a:chOff x="1428045" y="1319721"/>
            <a:chExt cx="2078760" cy="643519"/>
          </a:xfrm>
        </p:grpSpPr>
        <p:sp>
          <p:nvSpPr>
            <p:cNvPr id="27" name="TextBox 26"/>
            <p:cNvSpPr txBox="1"/>
            <p:nvPr/>
          </p:nvSpPr>
          <p:spPr>
            <a:xfrm>
              <a:off x="1428045" y="1319721"/>
              <a:ext cx="1587053" cy="281678"/>
            </a:xfrm>
            <a:prstGeom prst="rect">
              <a:avLst/>
            </a:prstGeom>
            <a:noFill/>
          </p:spPr>
          <p:txBody>
            <a:bodyPr wrap="none" lIns="0" tIns="0" rIns="0" bIns="0" rtlCol="0" anchor="ctr">
              <a:spAutoFit/>
            </a:bodyPr>
            <a:lstStyle/>
            <a:p>
              <a:pPr algn="r">
                <a:lnSpc>
                  <a:spcPct val="13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Product features</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IV</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27"/>
            <p:cNvSpPr txBox="1"/>
            <p:nvPr/>
          </p:nvSpPr>
          <p:spPr>
            <a:xfrm>
              <a:off x="1430743" y="1649712"/>
              <a:ext cx="2076062" cy="313528"/>
            </a:xfrm>
            <a:prstGeom prst="rect">
              <a:avLst/>
            </a:prstGeom>
            <a:noFill/>
          </p:spPr>
          <p:txBody>
            <a:bodyPr wrap="square" lIns="0" tIns="0" rIns="0" bIns="0" rtlCol="0" anchor="t">
              <a:spAutoFit/>
            </a:bodyPr>
            <a:lstStyle/>
            <a:p>
              <a:pPr>
                <a:lnSpc>
                  <a:spcPct val="130000"/>
                </a:lnSpc>
              </a:pPr>
              <a:r>
                <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It provides rich APIs to help other ERP systems</a:t>
              </a:r>
              <a:endPar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9" name="Group 38"/>
          <p:cNvGrpSpPr/>
          <p:nvPr/>
        </p:nvGrpSpPr>
        <p:grpSpPr>
          <a:xfrm>
            <a:off x="8891664" y="1979442"/>
            <a:ext cx="2649047" cy="841424"/>
            <a:chOff x="1430683" y="1152507"/>
            <a:chExt cx="2076122" cy="659443"/>
          </a:xfrm>
        </p:grpSpPr>
        <p:sp>
          <p:nvSpPr>
            <p:cNvPr id="30" name="TextBox 29"/>
            <p:cNvSpPr txBox="1"/>
            <p:nvPr/>
          </p:nvSpPr>
          <p:spPr>
            <a:xfrm>
              <a:off x="1430683" y="1152507"/>
              <a:ext cx="1572123" cy="281678"/>
            </a:xfrm>
            <a:prstGeom prst="rect">
              <a:avLst/>
            </a:prstGeom>
            <a:noFill/>
          </p:spPr>
          <p:txBody>
            <a:bodyPr wrap="none" lIns="0" tIns="0" rIns="0" bIns="0" rtlCol="0" anchor="ctr">
              <a:spAutoFit/>
            </a:bodyPr>
            <a:lstStyle/>
            <a:p>
              <a:pPr algn="l">
                <a:lnSpc>
                  <a:spcPct val="13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Product features</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II</a:t>
              </a:r>
              <a:endPar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31" name="TextBox 30"/>
            <p:cNvSpPr txBox="1"/>
            <p:nvPr/>
          </p:nvSpPr>
          <p:spPr>
            <a:xfrm>
              <a:off x="1430743" y="1498422"/>
              <a:ext cx="2076062" cy="313528"/>
            </a:xfrm>
            <a:prstGeom prst="rect">
              <a:avLst/>
            </a:prstGeom>
            <a:noFill/>
          </p:spPr>
          <p:txBody>
            <a:bodyPr wrap="square" lIns="0" tIns="0" rIns="0" bIns="0" rtlCol="0" anchor="t">
              <a:spAutoFit/>
            </a:bodyPr>
            <a:lstStyle/>
            <a:p>
              <a:pPr>
                <a:lnSpc>
                  <a:spcPct val="130000"/>
                </a:lnSpc>
              </a:pPr>
              <a:r>
                <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Accurate sensor algorithm to meet the actual needs of the industry</a:t>
              </a:r>
              <a:endParaRPr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6" name="组合 35"/>
          <p:cNvGrpSpPr/>
          <p:nvPr/>
        </p:nvGrpSpPr>
        <p:grpSpPr>
          <a:xfrm>
            <a:off x="3548964" y="155415"/>
            <a:ext cx="5381676" cy="828136"/>
            <a:chOff x="3335604" y="377030"/>
            <a:chExt cx="5381676" cy="828136"/>
          </a:xfrm>
        </p:grpSpPr>
        <p:sp>
          <p:nvSpPr>
            <p:cNvPr id="37" name="Subtitle 2"/>
            <p:cNvSpPr txBox="1"/>
            <p:nvPr/>
          </p:nvSpPr>
          <p:spPr>
            <a:xfrm>
              <a:off x="3381324" y="377030"/>
              <a:ext cx="5335956"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Product features</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38" name="Subtitle 2"/>
            <p:cNvSpPr txBox="1"/>
            <p:nvPr/>
          </p:nvSpPr>
          <p:spPr>
            <a:xfrm>
              <a:off x="3335604" y="791159"/>
              <a:ext cx="5335956"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endParaRPr lang="zh-CN" altLang="en-US" sz="1200" dirty="0">
                <a:solidFill>
                  <a:schemeClr val="tx1">
                    <a:lumMod val="65000"/>
                    <a:lumOff val="35000"/>
                  </a:schemeClr>
                </a:solidFill>
                <a:latin typeface="方正黑体简体" panose="02010601030101010101" pitchFamily="2" charset="-122"/>
                <a:ea typeface="方正黑体简体" panose="02010601030101010101" pitchFamily="2" charset="-122"/>
                <a:cs typeface="Lato" panose="020F0502020204030203" pitchFamily="34" charset="0"/>
              </a:endParaRPr>
            </a:p>
          </p:txBody>
        </p:sp>
      </p:grpSp>
      <p:pic>
        <p:nvPicPr>
          <p:cNvPr id="2" name="图片 1"/>
          <p:cNvPicPr>
            <a:picLocks noChangeAspect="1"/>
          </p:cNvPicPr>
          <p:nvPr/>
        </p:nvPicPr>
        <p:blipFill>
          <a:blip r:embed="rId2"/>
          <a:stretch>
            <a:fillRect/>
          </a:stretch>
        </p:blipFill>
        <p:spPr>
          <a:xfrm>
            <a:off x="4624705" y="2305685"/>
            <a:ext cx="2943225" cy="1986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椭圆 54"/>
          <p:cNvSpPr/>
          <p:nvPr/>
        </p:nvSpPr>
        <p:spPr>
          <a:xfrm>
            <a:off x="3949714" y="2586541"/>
            <a:ext cx="4636869" cy="2402897"/>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1" fmla="*/ 0 w 3487467"/>
              <a:gd name="connsiteY0-2" fmla="*/ 0 h 1719830"/>
              <a:gd name="connsiteX1-3" fmla="*/ 3439660 w 3487467"/>
              <a:gd name="connsiteY1-4" fmla="*/ 0 h 1719830"/>
              <a:gd name="connsiteX2-5" fmla="*/ 1719830 w 3487467"/>
              <a:gd name="connsiteY2-6" fmla="*/ 1719830 h 1719830"/>
              <a:gd name="connsiteX3-7" fmla="*/ 0 w 3487467"/>
              <a:gd name="connsiteY3-8" fmla="*/ 0 h 1719830"/>
              <a:gd name="connsiteX0-9" fmla="*/ 6132 w 3493599"/>
              <a:gd name="connsiteY0-10" fmla="*/ 130018 h 1849848"/>
              <a:gd name="connsiteX1-11" fmla="*/ 3445792 w 3493599"/>
              <a:gd name="connsiteY1-12" fmla="*/ 130018 h 1849848"/>
              <a:gd name="connsiteX2-13" fmla="*/ 1725962 w 3493599"/>
              <a:gd name="connsiteY2-14" fmla="*/ 1849848 h 1849848"/>
              <a:gd name="connsiteX3-15" fmla="*/ 6132 w 3493599"/>
              <a:gd name="connsiteY3-16" fmla="*/ 130018 h 1849848"/>
              <a:gd name="connsiteX0-17" fmla="*/ 6132 w 3493599"/>
              <a:gd name="connsiteY0-18" fmla="*/ 35412 h 1755242"/>
              <a:gd name="connsiteX1-19" fmla="*/ 3445792 w 3493599"/>
              <a:gd name="connsiteY1-20" fmla="*/ 35412 h 1755242"/>
              <a:gd name="connsiteX2-21" fmla="*/ 1725962 w 3493599"/>
              <a:gd name="connsiteY2-22" fmla="*/ 1755242 h 1755242"/>
              <a:gd name="connsiteX3-23" fmla="*/ 6132 w 3493599"/>
              <a:gd name="connsiteY3-24" fmla="*/ 35412 h 1755242"/>
              <a:gd name="connsiteX0-25" fmla="*/ 4377 w 3488420"/>
              <a:gd name="connsiteY0-26" fmla="*/ 11795 h 1772900"/>
              <a:gd name="connsiteX1-27" fmla="*/ 3450912 w 3488420"/>
              <a:gd name="connsiteY1-28" fmla="*/ 53046 h 1772900"/>
              <a:gd name="connsiteX2-29" fmla="*/ 1731082 w 3488420"/>
              <a:gd name="connsiteY2-30" fmla="*/ 1772876 h 1772900"/>
              <a:gd name="connsiteX3-31" fmla="*/ 4377 w 3488420"/>
              <a:gd name="connsiteY3-32" fmla="*/ 11795 h 1772900"/>
              <a:gd name="connsiteX0-33" fmla="*/ 39013 w 3522446"/>
              <a:gd name="connsiteY0-34" fmla="*/ 134148 h 1909003"/>
              <a:gd name="connsiteX1-35" fmla="*/ 3485548 w 3522446"/>
              <a:gd name="connsiteY1-36" fmla="*/ 175399 h 1909003"/>
              <a:gd name="connsiteX2-37" fmla="*/ 1738217 w 3522446"/>
              <a:gd name="connsiteY2-38" fmla="*/ 1908979 h 1909003"/>
              <a:gd name="connsiteX3-39" fmla="*/ 39013 w 3522446"/>
              <a:gd name="connsiteY3-40" fmla="*/ 134148 h 1909003"/>
              <a:gd name="connsiteX0-41" fmla="*/ 55067 w 3553265"/>
              <a:gd name="connsiteY0-42" fmla="*/ 134148 h 1909002"/>
              <a:gd name="connsiteX1-43" fmla="*/ 3501602 w 3553265"/>
              <a:gd name="connsiteY1-44" fmla="*/ 175399 h 1909002"/>
              <a:gd name="connsiteX2-45" fmla="*/ 1754271 w 3553265"/>
              <a:gd name="connsiteY2-46" fmla="*/ 1908979 h 1909002"/>
              <a:gd name="connsiteX3-47" fmla="*/ 55067 w 3553265"/>
              <a:gd name="connsiteY3-48" fmla="*/ 134148 h 1909002"/>
              <a:gd name="connsiteX0-49" fmla="*/ 39426 w 3502160"/>
              <a:gd name="connsiteY0-50" fmla="*/ 134148 h 1909003"/>
              <a:gd name="connsiteX1-51" fmla="*/ 3465335 w 3502160"/>
              <a:gd name="connsiteY1-52" fmla="*/ 175399 h 1909003"/>
              <a:gd name="connsiteX2-53" fmla="*/ 1718004 w 3502160"/>
              <a:gd name="connsiteY2-54" fmla="*/ 1908979 h 1909003"/>
              <a:gd name="connsiteX3-55" fmla="*/ 39426 w 3502160"/>
              <a:gd name="connsiteY3-56" fmla="*/ 134148 h 1909003"/>
              <a:gd name="connsiteX0-57" fmla="*/ 8999 w 3471733"/>
              <a:gd name="connsiteY0-58" fmla="*/ 21578 h 1796433"/>
              <a:gd name="connsiteX1-59" fmla="*/ 3434908 w 3471733"/>
              <a:gd name="connsiteY1-60" fmla="*/ 62829 h 1796433"/>
              <a:gd name="connsiteX2-61" fmla="*/ 1687577 w 3471733"/>
              <a:gd name="connsiteY2-62" fmla="*/ 1796409 h 1796433"/>
              <a:gd name="connsiteX3-63" fmla="*/ 8999 w 3471733"/>
              <a:gd name="connsiteY3-64" fmla="*/ 21578 h 1796433"/>
              <a:gd name="connsiteX0-65" fmla="*/ 39425 w 3502159"/>
              <a:gd name="connsiteY0-66" fmla="*/ 135675 h 1931154"/>
              <a:gd name="connsiteX1-67" fmla="*/ 3465334 w 3502159"/>
              <a:gd name="connsiteY1-68" fmla="*/ 176926 h 1931154"/>
              <a:gd name="connsiteX2-69" fmla="*/ 1718003 w 3502159"/>
              <a:gd name="connsiteY2-70" fmla="*/ 1931131 h 1931154"/>
              <a:gd name="connsiteX3-71" fmla="*/ 39425 w 3502159"/>
              <a:gd name="connsiteY3-72" fmla="*/ 135675 h 1931154"/>
              <a:gd name="connsiteX0-73" fmla="*/ 7276 w 3470010"/>
              <a:gd name="connsiteY0-74" fmla="*/ 26065 h 1821544"/>
              <a:gd name="connsiteX1-75" fmla="*/ 3433185 w 3470010"/>
              <a:gd name="connsiteY1-76" fmla="*/ 67316 h 1821544"/>
              <a:gd name="connsiteX2-77" fmla="*/ 1685854 w 3470010"/>
              <a:gd name="connsiteY2-78" fmla="*/ 1821521 h 1821544"/>
              <a:gd name="connsiteX3-79" fmla="*/ 7276 w 3470010"/>
              <a:gd name="connsiteY3-80" fmla="*/ 26065 h 1821544"/>
              <a:gd name="connsiteX0-81" fmla="*/ 12669 w 3492943"/>
              <a:gd name="connsiteY0-82" fmla="*/ 26065 h 1822469"/>
              <a:gd name="connsiteX1-83" fmla="*/ 3438578 w 3492943"/>
              <a:gd name="connsiteY1-84" fmla="*/ 67316 h 1822469"/>
              <a:gd name="connsiteX2-85" fmla="*/ 1691247 w 3492943"/>
              <a:gd name="connsiteY2-86" fmla="*/ 1821521 h 1822469"/>
              <a:gd name="connsiteX3-87" fmla="*/ 12669 w 3492943"/>
              <a:gd name="connsiteY3-88" fmla="*/ 26065 h 1822469"/>
              <a:gd name="connsiteX0-89" fmla="*/ 48756 w 3529030"/>
              <a:gd name="connsiteY0-90" fmla="*/ 3139 h 1799516"/>
              <a:gd name="connsiteX1-91" fmla="*/ 3474665 w 3529030"/>
              <a:gd name="connsiteY1-92" fmla="*/ 44390 h 1799516"/>
              <a:gd name="connsiteX2-93" fmla="*/ 1727334 w 3529030"/>
              <a:gd name="connsiteY2-94" fmla="*/ 1798595 h 1799516"/>
              <a:gd name="connsiteX3-95" fmla="*/ 48756 w 3529030"/>
              <a:gd name="connsiteY3-96" fmla="*/ 3139 h 1799516"/>
              <a:gd name="connsiteX0-97" fmla="*/ 48756 w 3529030"/>
              <a:gd name="connsiteY0-98" fmla="*/ 5796 h 1802173"/>
              <a:gd name="connsiteX1-99" fmla="*/ 3474665 w 3529030"/>
              <a:gd name="connsiteY1-100" fmla="*/ 47047 h 1802173"/>
              <a:gd name="connsiteX2-101" fmla="*/ 1727334 w 3529030"/>
              <a:gd name="connsiteY2-102" fmla="*/ 1801252 h 1802173"/>
              <a:gd name="connsiteX3-103" fmla="*/ 48756 w 3529030"/>
              <a:gd name="connsiteY3-104" fmla="*/ 5796 h 1802173"/>
              <a:gd name="connsiteX0-105" fmla="*/ 48756 w 3477652"/>
              <a:gd name="connsiteY0-106" fmla="*/ 5796 h 1802173"/>
              <a:gd name="connsiteX1-107" fmla="*/ 3474665 w 3477652"/>
              <a:gd name="connsiteY1-108" fmla="*/ 47047 h 1802173"/>
              <a:gd name="connsiteX2-109" fmla="*/ 1727334 w 3477652"/>
              <a:gd name="connsiteY2-110" fmla="*/ 1801252 h 1802173"/>
              <a:gd name="connsiteX3-111" fmla="*/ 48756 w 3477652"/>
              <a:gd name="connsiteY3-112" fmla="*/ 5796 h 1802173"/>
            </a:gdLst>
            <a:ahLst/>
            <a:cxnLst>
              <a:cxn ang="0">
                <a:pos x="connsiteX0-1" y="connsiteY0-2"/>
              </a:cxn>
              <a:cxn ang="0">
                <a:pos x="connsiteX1-3" y="connsiteY1-4"/>
              </a:cxn>
              <a:cxn ang="0">
                <a:pos x="connsiteX2-5" y="connsiteY2-6"/>
              </a:cxn>
              <a:cxn ang="0">
                <a:pos x="connsiteX3-7" y="connsiteY3-8"/>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4" name="TextBox 1"/>
          <p:cNvSpPr txBox="1"/>
          <p:nvPr/>
        </p:nvSpPr>
        <p:spPr>
          <a:xfrm>
            <a:off x="588010" y="2356485"/>
            <a:ext cx="2966085" cy="384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chemeClr val="tx1">
                  <a:lumMod val="95000"/>
                  <a:lumOff val="5000"/>
                </a:schemeClr>
              </a:buClr>
              <a:buNone/>
            </a:pPr>
            <a:r>
              <a:rPr lang="zh-CN" altLang="en-US" sz="1400" dirty="0">
                <a:solidFill>
                  <a:schemeClr val="tx1">
                    <a:lumMod val="65000"/>
                    <a:lumOff val="35000"/>
                  </a:schemeClr>
                </a:solidFill>
                <a:ea typeface="微软雅黑" panose="020B0503020204020204" pitchFamily="34" charset="-122"/>
              </a:rPr>
              <a:t>Advanced technical architecture</a:t>
            </a:r>
            <a:endParaRPr lang="zh-CN" altLang="en-US" sz="1400" dirty="0">
              <a:solidFill>
                <a:schemeClr val="tx1">
                  <a:lumMod val="65000"/>
                  <a:lumOff val="35000"/>
                </a:schemeClr>
              </a:solidFill>
              <a:ea typeface="微软雅黑" panose="020B0503020204020204" pitchFamily="34" charset="-122"/>
            </a:endParaRPr>
          </a:p>
        </p:txBody>
      </p:sp>
      <p:cxnSp>
        <p:nvCxnSpPr>
          <p:cNvPr id="5" name="直接连接符 4"/>
          <p:cNvCxnSpPr/>
          <p:nvPr/>
        </p:nvCxnSpPr>
        <p:spPr>
          <a:xfrm flipV="1">
            <a:off x="4240054" y="2581229"/>
            <a:ext cx="1998864" cy="1405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5403835" y="2581230"/>
            <a:ext cx="835083" cy="23726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6238923" y="2581264"/>
            <a:ext cx="894095" cy="22895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6238918" y="2581229"/>
            <a:ext cx="1953653" cy="1405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3974194" y="3456592"/>
            <a:ext cx="880176" cy="880176"/>
          </a:xfrm>
          <a:prstGeom prst="ellipse">
            <a:avLst/>
          </a:prstGeom>
          <a:gradFill>
            <a:gsLst>
              <a:gs pos="0">
                <a:srgbClr val="595959"/>
              </a:gs>
              <a:gs pos="100000">
                <a:schemeClr val="tx1">
                  <a:lumMod val="95000"/>
                  <a:lumOff val="5000"/>
                </a:schemeClr>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02</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0" name="椭圆 9"/>
          <p:cNvSpPr/>
          <p:nvPr/>
        </p:nvSpPr>
        <p:spPr>
          <a:xfrm>
            <a:off x="5016179" y="4430672"/>
            <a:ext cx="880176" cy="880176"/>
          </a:xfrm>
          <a:prstGeom prst="ellipse">
            <a:avLst/>
          </a:prstGeom>
          <a:gradFill>
            <a:gsLst>
              <a:gs pos="0">
                <a:srgbClr val="00A3E4"/>
              </a:gs>
              <a:gs pos="100000">
                <a:srgbClr val="214BAE"/>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03</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1" name="椭圆 10"/>
          <p:cNvSpPr/>
          <p:nvPr/>
        </p:nvSpPr>
        <p:spPr>
          <a:xfrm>
            <a:off x="6685966" y="4385686"/>
            <a:ext cx="880176" cy="880176"/>
          </a:xfrm>
          <a:prstGeom prst="ellipse">
            <a:avLst/>
          </a:prstGeom>
          <a:gradFill>
            <a:gsLst>
              <a:gs pos="0">
                <a:srgbClr val="595959"/>
              </a:gs>
              <a:gs pos="100000">
                <a:schemeClr val="tx1">
                  <a:lumMod val="95000"/>
                  <a:lumOff val="5000"/>
                </a:schemeClr>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04</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2" name="椭圆 11"/>
          <p:cNvSpPr/>
          <p:nvPr/>
        </p:nvSpPr>
        <p:spPr>
          <a:xfrm>
            <a:off x="7690555" y="3327446"/>
            <a:ext cx="880176" cy="880176"/>
          </a:xfrm>
          <a:prstGeom prst="ellipse">
            <a:avLst/>
          </a:prstGeom>
          <a:gradFill>
            <a:gsLst>
              <a:gs pos="0">
                <a:srgbClr val="00A3E4"/>
              </a:gs>
              <a:gs pos="100000">
                <a:srgbClr val="214BAE"/>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05</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3" name="椭圆 12"/>
          <p:cNvSpPr/>
          <p:nvPr/>
        </p:nvSpPr>
        <p:spPr>
          <a:xfrm>
            <a:off x="8088521" y="2170493"/>
            <a:ext cx="880176" cy="880176"/>
          </a:xfrm>
          <a:prstGeom prst="ellipse">
            <a:avLst/>
          </a:prstGeom>
          <a:gradFill>
            <a:gsLst>
              <a:gs pos="0">
                <a:srgbClr val="595959"/>
              </a:gs>
              <a:gs pos="100000">
                <a:schemeClr val="tx1">
                  <a:lumMod val="95000"/>
                  <a:lumOff val="5000"/>
                </a:schemeClr>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06</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4" name="椭圆 13"/>
          <p:cNvSpPr/>
          <p:nvPr/>
        </p:nvSpPr>
        <p:spPr>
          <a:xfrm>
            <a:off x="3599905" y="2155289"/>
            <a:ext cx="880176" cy="880176"/>
          </a:xfrm>
          <a:prstGeom prst="ellipse">
            <a:avLst/>
          </a:prstGeom>
          <a:gradFill>
            <a:gsLst>
              <a:gs pos="0">
                <a:srgbClr val="00A3E4"/>
              </a:gs>
              <a:gs pos="100000">
                <a:srgbClr val="214BAE"/>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prstClr val="white"/>
                </a:solidFill>
                <a:latin typeface="Impact" panose="020B0806030902050204" pitchFamily="34" charset="0"/>
                <a:ea typeface="微软雅黑" panose="020B0503020204020204" pitchFamily="34" charset="-122"/>
              </a:rPr>
              <a:t>01</a:t>
            </a:r>
            <a:endParaRPr lang="zh-CN" altLang="en-US" sz="2665" dirty="0">
              <a:solidFill>
                <a:prstClr val="white"/>
              </a:solidFill>
              <a:latin typeface="Impact" panose="020B0806030902050204" pitchFamily="34" charset="0"/>
              <a:ea typeface="微软雅黑" panose="020B0503020204020204" pitchFamily="34" charset="-122"/>
            </a:endParaRPr>
          </a:p>
        </p:txBody>
      </p:sp>
      <p:sp>
        <p:nvSpPr>
          <p:cNvPr id="15" name="TextBox 34"/>
          <p:cNvSpPr txBox="1"/>
          <p:nvPr/>
        </p:nvSpPr>
        <p:spPr>
          <a:xfrm>
            <a:off x="718185" y="2635885"/>
            <a:ext cx="2635885" cy="691515"/>
          </a:xfrm>
          <a:prstGeom prst="rect">
            <a:avLst/>
          </a:prstGeom>
          <a:noFill/>
        </p:spPr>
        <p:txBody>
          <a:bodyPr wrap="square" rtlCol="0">
            <a:spAutoFit/>
          </a:bodyPr>
          <a:lstStyle/>
          <a:p>
            <a:pPr>
              <a:lnSpc>
                <a:spcPct val="130000"/>
              </a:lnSpc>
              <a:defRPr/>
            </a:pPr>
            <a:r>
              <a:rPr sz="1000" dirty="0">
                <a:solidFill>
                  <a:schemeClr val="tx1">
                    <a:lumMod val="65000"/>
                    <a:lumOff val="35000"/>
                  </a:schemeClr>
                </a:solidFill>
                <a:latin typeface="微软雅黑" panose="020B0503020204020204" pitchFamily="34" charset="-122"/>
                <a:ea typeface="微软雅黑" panose="020B0503020204020204" pitchFamily="34" charset="-122"/>
              </a:rPr>
              <a:t>The web background uses spring-boot, mysql,</a:t>
            </a:r>
            <a:r>
              <a:rPr lang="en-US" sz="1000" dirty="0">
                <a:solidFill>
                  <a:schemeClr val="tx1">
                    <a:lumMod val="65000"/>
                    <a:lumOff val="35000"/>
                  </a:schemeClr>
                </a:solidFill>
                <a:latin typeface="微软雅黑" panose="020B0503020204020204" pitchFamily="34" charset="-122"/>
                <a:ea typeface="微软雅黑" panose="020B0503020204020204" pitchFamily="34" charset="-122"/>
              </a:rPr>
              <a:t> </a:t>
            </a:r>
            <a:r>
              <a:rPr sz="1000" dirty="0">
                <a:solidFill>
                  <a:schemeClr val="tx1">
                    <a:lumMod val="65000"/>
                    <a:lumOff val="35000"/>
                  </a:schemeClr>
                </a:solidFill>
                <a:latin typeface="微软雅黑" panose="020B0503020204020204" pitchFamily="34" charset="-122"/>
                <a:ea typeface="微软雅黑" panose="020B0503020204020204" pitchFamily="34" charset="-122"/>
              </a:rPr>
              <a:t>Front </a:t>
            </a:r>
            <a:r>
              <a:rPr lang="en-US" sz="1000" dirty="0">
                <a:solidFill>
                  <a:schemeClr val="tx1">
                    <a:lumMod val="65000"/>
                    <a:lumOff val="35000"/>
                  </a:schemeClr>
                </a:solidFill>
                <a:latin typeface="微软雅黑" panose="020B0503020204020204" pitchFamily="34" charset="-122"/>
                <a:ea typeface="微软雅黑" panose="020B0503020204020204" pitchFamily="34" charset="-122"/>
              </a:rPr>
              <a:t>view </a:t>
            </a:r>
            <a:r>
              <a:rPr sz="1000" dirty="0">
                <a:solidFill>
                  <a:schemeClr val="tx1">
                    <a:lumMod val="65000"/>
                    <a:lumOff val="35000"/>
                  </a:schemeClr>
                </a:solidFill>
                <a:latin typeface="微软雅黑" panose="020B0503020204020204" pitchFamily="34" charset="-122"/>
                <a:ea typeface="微软雅黑" panose="020B0503020204020204" pitchFamily="34" charset="-122"/>
              </a:rPr>
              <a:t>adopts VUE technology</a:t>
            </a:r>
            <a:endParaRPr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TextBox 35"/>
          <p:cNvSpPr txBox="1"/>
          <p:nvPr/>
        </p:nvSpPr>
        <p:spPr>
          <a:xfrm>
            <a:off x="790575" y="3892550"/>
            <a:ext cx="3134995" cy="384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rgbClr val="E02F43"/>
              </a:buClr>
              <a:buNone/>
            </a:pPr>
            <a:r>
              <a:rPr lang="zh-CN" altLang="en-US" dirty="0">
                <a:solidFill>
                  <a:schemeClr val="tx1">
                    <a:lumMod val="65000"/>
                    <a:lumOff val="35000"/>
                  </a:schemeClr>
                </a:solidFill>
                <a:ea typeface="微软雅黑" panose="020B0503020204020204" pitchFamily="34" charset="-122"/>
              </a:rPr>
              <a:t>Streaming media load balancing</a:t>
            </a:r>
            <a:endParaRPr lang="zh-CN" altLang="en-US" dirty="0">
              <a:solidFill>
                <a:schemeClr val="tx1">
                  <a:lumMod val="65000"/>
                  <a:lumOff val="35000"/>
                </a:schemeClr>
              </a:solidFill>
              <a:ea typeface="微软雅黑" panose="020B0503020204020204" pitchFamily="34" charset="-122"/>
            </a:endParaRPr>
          </a:p>
        </p:txBody>
      </p:sp>
      <p:sp>
        <p:nvSpPr>
          <p:cNvPr id="17" name="TextBox 36"/>
          <p:cNvSpPr txBox="1"/>
          <p:nvPr/>
        </p:nvSpPr>
        <p:spPr>
          <a:xfrm>
            <a:off x="839470" y="4167505"/>
            <a:ext cx="3288030" cy="891540"/>
          </a:xfrm>
          <a:prstGeom prst="rect">
            <a:avLst/>
          </a:prstGeom>
          <a:noFill/>
        </p:spPr>
        <p:txBody>
          <a:bodyPr wrap="square" rtlCol="0">
            <a:spAutoFit/>
          </a:bodyPr>
          <a:lstStyle/>
          <a:p>
            <a:pPr>
              <a:lnSpc>
                <a:spcPct val="130000"/>
              </a:lnSpc>
              <a:defRPr/>
            </a:pPr>
            <a:r>
              <a:rPr sz="1000" dirty="0">
                <a:solidFill>
                  <a:schemeClr val="tx1">
                    <a:lumMod val="65000"/>
                    <a:lumOff val="35000"/>
                  </a:schemeClr>
                </a:solidFill>
                <a:latin typeface="微软雅黑" panose="020B0503020204020204" pitchFamily="34" charset="-122"/>
                <a:ea typeface="微软雅黑" panose="020B0503020204020204" pitchFamily="34" charset="-122"/>
              </a:rPr>
              <a:t>Streaming media services are separated from the web, which is an N: N relationship, that is, multiple web can share a video server, and a web can also call multiple videos to serve it</a:t>
            </a:r>
            <a:endParaRPr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TextBox 37"/>
          <p:cNvSpPr txBox="1"/>
          <p:nvPr/>
        </p:nvSpPr>
        <p:spPr>
          <a:xfrm>
            <a:off x="1967240" y="5174655"/>
            <a:ext cx="2160000" cy="38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chemeClr val="tx1">
                  <a:lumMod val="95000"/>
                  <a:lumOff val="5000"/>
                </a:schemeClr>
              </a:buClr>
              <a:buNone/>
            </a:pPr>
            <a:r>
              <a:rPr lang="zh-CN" altLang="en-US" dirty="0">
                <a:solidFill>
                  <a:schemeClr val="tx1">
                    <a:lumMod val="65000"/>
                    <a:lumOff val="35000"/>
                  </a:schemeClr>
                </a:solidFill>
                <a:ea typeface="微软雅黑" panose="020B0503020204020204" pitchFamily="34" charset="-122"/>
              </a:rPr>
              <a:t>Active Security Services</a:t>
            </a:r>
            <a:endParaRPr lang="zh-CN" altLang="en-US" dirty="0">
              <a:solidFill>
                <a:schemeClr val="tx1">
                  <a:lumMod val="65000"/>
                  <a:lumOff val="35000"/>
                </a:schemeClr>
              </a:solidFill>
              <a:ea typeface="微软雅黑" panose="020B0503020204020204" pitchFamily="34" charset="-122"/>
            </a:endParaRPr>
          </a:p>
        </p:txBody>
      </p:sp>
      <p:sp>
        <p:nvSpPr>
          <p:cNvPr id="19" name="TextBox 38"/>
          <p:cNvSpPr txBox="1"/>
          <p:nvPr/>
        </p:nvSpPr>
        <p:spPr>
          <a:xfrm>
            <a:off x="1670685" y="5518150"/>
            <a:ext cx="3198495" cy="691515"/>
          </a:xfrm>
          <a:prstGeom prst="rect">
            <a:avLst/>
          </a:prstGeom>
          <a:noFill/>
        </p:spPr>
        <p:txBody>
          <a:bodyPr wrap="square" rtlCol="0">
            <a:spAutoFit/>
          </a:bodyPr>
          <a:lstStyle/>
          <a:p>
            <a:pPr>
              <a:lnSpc>
                <a:spcPct val="130000"/>
              </a:lnSpc>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The platform supports the Soviet Union standard protocol, can upload active safety evidence and score drivers according to the alarm</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TextBox 39"/>
          <p:cNvSpPr txBox="1"/>
          <p:nvPr/>
        </p:nvSpPr>
        <p:spPr>
          <a:xfrm>
            <a:off x="7506335" y="5166995"/>
            <a:ext cx="2314575" cy="384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rgbClr val="E02F43"/>
              </a:buClr>
              <a:buNone/>
            </a:pPr>
            <a:r>
              <a:rPr lang="en-US" altLang="zh-CN" dirty="0">
                <a:solidFill>
                  <a:schemeClr val="tx1">
                    <a:lumMod val="65000"/>
                    <a:lumOff val="35000"/>
                  </a:schemeClr>
                </a:solidFill>
                <a:ea typeface="微软雅黑" panose="020B0503020204020204" pitchFamily="34" charset="-122"/>
              </a:rPr>
              <a:t>Sensor data analysis</a:t>
            </a:r>
            <a:endParaRPr lang="en-US" altLang="zh-CN" dirty="0">
              <a:solidFill>
                <a:schemeClr val="tx1">
                  <a:lumMod val="65000"/>
                  <a:lumOff val="35000"/>
                </a:schemeClr>
              </a:solidFill>
              <a:ea typeface="微软雅黑" panose="020B0503020204020204" pitchFamily="34" charset="-122"/>
            </a:endParaRPr>
          </a:p>
        </p:txBody>
      </p:sp>
      <p:sp>
        <p:nvSpPr>
          <p:cNvPr id="21" name="TextBox 40"/>
          <p:cNvSpPr txBox="1"/>
          <p:nvPr/>
        </p:nvSpPr>
        <p:spPr>
          <a:xfrm>
            <a:off x="7582656" y="5442424"/>
            <a:ext cx="2678180" cy="291465"/>
          </a:xfrm>
          <a:prstGeom prst="rect">
            <a:avLst/>
          </a:prstGeom>
          <a:noFill/>
        </p:spPr>
        <p:txBody>
          <a:bodyPr wrap="square" rtlCol="0">
            <a:spAutoFit/>
          </a:bodyPr>
          <a:lstStyle/>
          <a:p>
            <a:pPr>
              <a:lnSpc>
                <a:spcPct val="130000"/>
              </a:lnSpc>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Analysis of fuel quantity and load sensor</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TextBox 41"/>
          <p:cNvSpPr txBox="1"/>
          <p:nvPr/>
        </p:nvSpPr>
        <p:spPr>
          <a:xfrm>
            <a:off x="8610705" y="3920582"/>
            <a:ext cx="2160000" cy="38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chemeClr val="tx1">
                  <a:lumMod val="95000"/>
                  <a:lumOff val="5000"/>
                </a:schemeClr>
              </a:buClr>
              <a:buNone/>
            </a:pPr>
            <a:r>
              <a:rPr lang="zh-CN" altLang="en-US" dirty="0">
                <a:solidFill>
                  <a:schemeClr val="tx1">
                    <a:lumMod val="65000"/>
                    <a:lumOff val="35000"/>
                  </a:schemeClr>
                </a:solidFill>
                <a:ea typeface="微软雅黑" panose="020B0503020204020204" pitchFamily="34" charset="-122"/>
              </a:rPr>
              <a:t>Big data analysis</a:t>
            </a:r>
            <a:endParaRPr lang="zh-CN" altLang="en-US" dirty="0">
              <a:solidFill>
                <a:schemeClr val="tx1">
                  <a:lumMod val="65000"/>
                  <a:lumOff val="35000"/>
                </a:schemeClr>
              </a:solidFill>
              <a:ea typeface="微软雅黑" panose="020B0503020204020204" pitchFamily="34" charset="-122"/>
            </a:endParaRPr>
          </a:p>
        </p:txBody>
      </p:sp>
      <p:sp>
        <p:nvSpPr>
          <p:cNvPr id="23" name="TextBox 42"/>
          <p:cNvSpPr txBox="1"/>
          <p:nvPr/>
        </p:nvSpPr>
        <p:spPr>
          <a:xfrm>
            <a:off x="8686778" y="4195800"/>
            <a:ext cx="2678180" cy="691515"/>
          </a:xfrm>
          <a:prstGeom prst="rect">
            <a:avLst/>
          </a:prstGeom>
          <a:noFill/>
        </p:spPr>
        <p:txBody>
          <a:bodyPr wrap="square" rtlCol="0">
            <a:spAutoFit/>
          </a:bodyPr>
          <a:lstStyle/>
          <a:p>
            <a:pPr>
              <a:lnSpc>
                <a:spcPct val="130000"/>
              </a:lnSpc>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Data analysis of alarm, position and sensor, assessment of driver, large screen data display</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TextBox 43"/>
          <p:cNvSpPr txBox="1"/>
          <p:nvPr/>
        </p:nvSpPr>
        <p:spPr>
          <a:xfrm>
            <a:off x="9244300" y="2454649"/>
            <a:ext cx="2160000" cy="38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rgbClr val="E02F43"/>
              </a:buClr>
              <a:buNone/>
            </a:pPr>
            <a:r>
              <a:rPr lang="zh-CN" altLang="en-US" dirty="0">
                <a:solidFill>
                  <a:schemeClr val="tx1">
                    <a:lumMod val="65000"/>
                    <a:lumOff val="35000"/>
                  </a:schemeClr>
                </a:solidFill>
                <a:ea typeface="微软雅黑" panose="020B0503020204020204" pitchFamily="34" charset="-122"/>
              </a:rPr>
              <a:t>Various client displays</a:t>
            </a:r>
            <a:endParaRPr lang="zh-CN" altLang="en-US" dirty="0">
              <a:solidFill>
                <a:schemeClr val="tx1">
                  <a:lumMod val="65000"/>
                  <a:lumOff val="35000"/>
                </a:schemeClr>
              </a:solidFill>
              <a:ea typeface="微软雅黑" panose="020B0503020204020204" pitchFamily="34" charset="-122"/>
            </a:endParaRPr>
          </a:p>
        </p:txBody>
      </p:sp>
      <p:sp>
        <p:nvSpPr>
          <p:cNvPr id="25" name="TextBox 44"/>
          <p:cNvSpPr txBox="1"/>
          <p:nvPr/>
        </p:nvSpPr>
        <p:spPr>
          <a:xfrm>
            <a:off x="9300688" y="2740663"/>
            <a:ext cx="2678180" cy="491490"/>
          </a:xfrm>
          <a:prstGeom prst="rect">
            <a:avLst/>
          </a:prstGeom>
          <a:noFill/>
        </p:spPr>
        <p:txBody>
          <a:bodyPr wrap="square" rtlCol="0">
            <a:spAutoFit/>
          </a:bodyPr>
          <a:lstStyle/>
          <a:p>
            <a:pPr>
              <a:lnSpc>
                <a:spcPct val="130000"/>
              </a:lnSpc>
              <a:defRPr/>
            </a:pPr>
            <a:r>
              <a:rPr sz="1000" dirty="0">
                <a:solidFill>
                  <a:schemeClr val="tx1">
                    <a:lumMod val="65000"/>
                    <a:lumOff val="35000"/>
                  </a:schemeClr>
                </a:solidFill>
                <a:latin typeface="微软雅黑" panose="020B0503020204020204" pitchFamily="34" charset="-122"/>
                <a:ea typeface="微软雅黑" panose="020B0503020204020204" pitchFamily="34" charset="-122"/>
              </a:rPr>
              <a:t>Support PC client, mobile client and web client for management and data display</a:t>
            </a:r>
            <a:endParaRPr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5278919" y="1596272"/>
            <a:ext cx="1920000" cy="1920000"/>
            <a:chOff x="3832951" y="1054702"/>
            <a:chExt cx="1440000" cy="1440000"/>
          </a:xfrm>
          <a:solidFill>
            <a:schemeClr val="bg1"/>
          </a:solidFill>
        </p:grpSpPr>
        <p:sp>
          <p:nvSpPr>
            <p:cNvPr id="31" name="椭圆 30"/>
            <p:cNvSpPr/>
            <p:nvPr/>
          </p:nvSpPr>
          <p:spPr>
            <a:xfrm>
              <a:off x="3832951" y="1054702"/>
              <a:ext cx="1440000" cy="1440000"/>
            </a:xfrm>
            <a:prstGeom prst="ellipse">
              <a:avLst/>
            </a:prstGeom>
            <a:gr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1865" dirty="0">
                <a:solidFill>
                  <a:schemeClr val="tx1">
                    <a:lumMod val="85000"/>
                    <a:lumOff val="15000"/>
                  </a:schemeClr>
                </a:solidFill>
                <a:latin typeface="Impact" panose="020B0806030902050204" pitchFamily="34" charset="0"/>
                <a:ea typeface="微软雅黑" panose="020B0503020204020204" pitchFamily="34" charset="-122"/>
              </a:endParaRPr>
            </a:p>
          </p:txBody>
        </p:sp>
        <p:sp>
          <p:nvSpPr>
            <p:cNvPr id="28" name="TextBox 21"/>
            <p:cNvSpPr txBox="1"/>
            <p:nvPr/>
          </p:nvSpPr>
          <p:spPr>
            <a:xfrm>
              <a:off x="3981541" y="1404269"/>
              <a:ext cx="1225868" cy="707708"/>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algn="ctr">
                <a:defRPr sz="1400">
                  <a:solidFill>
                    <a:schemeClr val="lt1"/>
                  </a:solidFill>
                  <a:latin typeface="Impact" panose="020B080603090205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665" b="1" dirty="0" smtClean="0">
                  <a:solidFill>
                    <a:schemeClr val="tx1">
                      <a:lumMod val="85000"/>
                      <a:lumOff val="15000"/>
                    </a:schemeClr>
                  </a:solidFill>
                  <a:ea typeface="微软雅黑" panose="020B0503020204020204" pitchFamily="34" charset="-122"/>
                </a:rPr>
                <a:t>key technology</a:t>
              </a:r>
              <a:endParaRPr lang="zh-CN" altLang="en-US" sz="2665" b="1" dirty="0" smtClean="0">
                <a:solidFill>
                  <a:schemeClr val="tx1">
                    <a:lumMod val="85000"/>
                    <a:lumOff val="15000"/>
                  </a:schemeClr>
                </a:solidFill>
                <a:ea typeface="微软雅黑" panose="020B0503020204020204" pitchFamily="34" charset="-122"/>
              </a:endParaRPr>
            </a:p>
          </p:txBody>
        </p:sp>
      </p:grpSp>
      <p:sp>
        <p:nvSpPr>
          <p:cNvPr id="30" name="Subtitle 2"/>
          <p:cNvSpPr txBox="1"/>
          <p:nvPr/>
        </p:nvSpPr>
        <p:spPr>
          <a:xfrm>
            <a:off x="3350895" y="267970"/>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C</a:t>
            </a: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ore </a:t>
            </a:r>
            <a:r>
              <a:rPr lang="en-US" altLang="zh-CN"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T</a:t>
            </a:r>
            <a:r>
              <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echnology</a:t>
            </a:r>
            <a:endParaRPr lang="zh-CN" altLang="en-US"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ubtitle 2"/>
          <p:cNvSpPr txBox="1"/>
          <p:nvPr/>
        </p:nvSpPr>
        <p:spPr>
          <a:xfrm>
            <a:off x="3350895" y="90170"/>
            <a:ext cx="5335905" cy="3714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Platform architecture</a:t>
            </a:r>
            <a:endParaRPr lang="zh-CN" altLang="en-US" sz="2800" b="1" spc="300" dirty="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5" name="矩形 4"/>
          <p:cNvSpPr/>
          <p:nvPr/>
        </p:nvSpPr>
        <p:spPr>
          <a:xfrm>
            <a:off x="4243070" y="1990725"/>
            <a:ext cx="1944370" cy="516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200" dirty="0"/>
              <a:t>规则管理</a:t>
            </a:r>
            <a:endParaRPr lang="zh-CN" altLang="en-US" sz="1200" dirty="0"/>
          </a:p>
        </p:txBody>
      </p:sp>
      <p:sp>
        <p:nvSpPr>
          <p:cNvPr id="6" name="矩形 5"/>
          <p:cNvSpPr/>
          <p:nvPr/>
        </p:nvSpPr>
        <p:spPr>
          <a:xfrm>
            <a:off x="4098925" y="1990725"/>
            <a:ext cx="1944370"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2522220" y="1340485"/>
            <a:ext cx="7177405" cy="519366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2521585" y="1872615"/>
            <a:ext cx="918210" cy="44754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dirty="0">
              <a:solidFill>
                <a:srgbClr val="002060"/>
              </a:solidFill>
            </a:endParaRPr>
          </a:p>
          <a:p>
            <a:pPr algn="ctr"/>
            <a:r>
              <a:rPr lang="en-US" altLang="zh-CN" sz="1600" b="1" dirty="0" err="1">
                <a:solidFill>
                  <a:srgbClr val="002060"/>
                </a:solidFill>
              </a:rPr>
              <a:t>CarEye</a:t>
            </a:r>
            <a:endParaRPr lang="en-US" altLang="zh-CN" sz="1600" b="1" dirty="0">
              <a:solidFill>
                <a:srgbClr val="002060"/>
              </a:solidFill>
            </a:endParaRPr>
          </a:p>
          <a:p>
            <a:pPr algn="ctr"/>
            <a:r>
              <a:rPr lang="zh-CN" altLang="en-US" sz="1600" b="1" dirty="0">
                <a:solidFill>
                  <a:srgbClr val="002060"/>
                </a:solidFill>
              </a:rPr>
              <a:t>ecology</a:t>
            </a:r>
            <a:endParaRPr lang="zh-CN" altLang="en-US" sz="1600" b="1" dirty="0">
              <a:solidFill>
                <a:srgbClr val="002060"/>
              </a:solidFill>
            </a:endParaRPr>
          </a:p>
          <a:p>
            <a:pPr algn="ctr"/>
            <a:endParaRPr lang="zh-CN" altLang="en-US" sz="1600" b="1" dirty="0">
              <a:solidFill>
                <a:srgbClr val="002060"/>
              </a:solidFill>
            </a:endParaRPr>
          </a:p>
          <a:p>
            <a:pPr algn="ctr"/>
            <a:endParaRPr lang="zh-CN" altLang="en-US" sz="1600" b="1" dirty="0">
              <a:solidFill>
                <a:srgbClr val="002060"/>
              </a:solidFill>
            </a:endParaRPr>
          </a:p>
          <a:p>
            <a:pPr algn="ctr"/>
            <a:r>
              <a:rPr sz="1200" dirty="0">
                <a:solidFill>
                  <a:srgbClr val="002060"/>
                </a:solidFill>
              </a:rPr>
              <a:t>second </a:t>
            </a:r>
            <a:r>
              <a:rPr lang="en-US" altLang="zh-CN" sz="1200" dirty="0">
                <a:solidFill>
                  <a:srgbClr val="002060"/>
                </a:solidFill>
              </a:rPr>
              <a:t>develop</a:t>
            </a:r>
            <a:endParaRPr lang="en-US" altLang="zh-CN" sz="1200" dirty="0">
              <a:solidFill>
                <a:srgbClr val="002060"/>
              </a:solidFill>
            </a:endParaRPr>
          </a:p>
          <a:p>
            <a:pPr algn="ctr"/>
            <a:endParaRPr lang="en-US" altLang="zh-CN" sz="1200" dirty="0">
              <a:solidFill>
                <a:srgbClr val="002060"/>
              </a:solidFill>
            </a:endParaRPr>
          </a:p>
          <a:p>
            <a:pPr algn="ctr"/>
            <a:endParaRPr lang="en-US" altLang="zh-CN" sz="1200" dirty="0">
              <a:solidFill>
                <a:srgbClr val="002060"/>
              </a:solidFill>
            </a:endParaRPr>
          </a:p>
          <a:p>
            <a:pPr algn="ctr"/>
            <a:r>
              <a:rPr lang="zh-CN" altLang="en-US" sz="1200" dirty="0">
                <a:solidFill>
                  <a:srgbClr val="002060"/>
                </a:solidFill>
              </a:rPr>
              <a:t>payment</a:t>
            </a:r>
            <a:endParaRPr lang="zh-CN" altLang="en-US" sz="1200" dirty="0">
              <a:solidFill>
                <a:srgbClr val="002060"/>
              </a:solidFill>
            </a:endParaRPr>
          </a:p>
          <a:p>
            <a:pPr algn="ctr"/>
            <a:endParaRPr lang="zh-CN" altLang="en-US" sz="1200" dirty="0">
              <a:solidFill>
                <a:srgbClr val="002060"/>
              </a:solidFill>
            </a:endParaRPr>
          </a:p>
          <a:p>
            <a:pPr algn="ctr"/>
            <a:r>
              <a:rPr lang="en-US" altLang="zh-CN" sz="1200" dirty="0">
                <a:solidFill>
                  <a:srgbClr val="002060"/>
                </a:solidFill>
              </a:rPr>
              <a:t>ERP Access</a:t>
            </a:r>
            <a:endParaRPr lang="en-US" altLang="zh-CN" sz="1200" dirty="0">
              <a:solidFill>
                <a:srgbClr val="002060"/>
              </a:solidFill>
            </a:endParaRPr>
          </a:p>
          <a:p>
            <a:pPr algn="ctr"/>
            <a:endParaRPr lang="en-US" altLang="zh-CN" sz="1200" dirty="0">
              <a:solidFill>
                <a:srgbClr val="002060"/>
              </a:solidFill>
            </a:endParaRPr>
          </a:p>
          <a:p>
            <a:pPr algn="ctr"/>
            <a:endParaRPr lang="en-US" altLang="zh-CN" sz="1200"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endParaRPr lang="zh-CN" altLang="en-US" dirty="0">
              <a:solidFill>
                <a:srgbClr val="002060"/>
              </a:solidFill>
            </a:endParaRPr>
          </a:p>
        </p:txBody>
      </p:sp>
      <p:sp>
        <p:nvSpPr>
          <p:cNvPr id="9" name="矩形 8"/>
          <p:cNvSpPr/>
          <p:nvPr/>
        </p:nvSpPr>
        <p:spPr>
          <a:xfrm>
            <a:off x="3522980" y="5979160"/>
            <a:ext cx="5039995" cy="49149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b="1" dirty="0">
                <a:solidFill>
                  <a:srgbClr val="002060"/>
                </a:solidFill>
              </a:rPr>
              <a:t>Data source</a:t>
            </a:r>
            <a:endParaRPr lang="en-US" sz="1200" dirty="0">
              <a:solidFill>
                <a:srgbClr val="002060"/>
              </a:solidFill>
            </a:endParaRPr>
          </a:p>
        </p:txBody>
      </p:sp>
      <p:sp>
        <p:nvSpPr>
          <p:cNvPr id="10" name="TextBox 6"/>
          <p:cNvSpPr txBox="1"/>
          <p:nvPr/>
        </p:nvSpPr>
        <p:spPr>
          <a:xfrm>
            <a:off x="4083382" y="6071935"/>
            <a:ext cx="936104" cy="275590"/>
          </a:xfrm>
          <a:prstGeom prst="rect">
            <a:avLst/>
          </a:prstGeom>
          <a:noFill/>
        </p:spPr>
        <p:txBody>
          <a:bodyPr wrap="square" rtlCol="0">
            <a:spAutoFit/>
          </a:bodyPr>
          <a:p>
            <a:r>
              <a:rPr lang="en-US" altLang="zh-CN" sz="1200" dirty="0"/>
              <a:t>terminal</a:t>
            </a:r>
            <a:endParaRPr lang="en-US" altLang="zh-CN" sz="1200" dirty="0"/>
          </a:p>
        </p:txBody>
      </p:sp>
      <p:sp>
        <p:nvSpPr>
          <p:cNvPr id="11" name="TextBox 7"/>
          <p:cNvSpPr txBox="1"/>
          <p:nvPr/>
        </p:nvSpPr>
        <p:spPr>
          <a:xfrm>
            <a:off x="4838094" y="6071783"/>
            <a:ext cx="936104" cy="275590"/>
          </a:xfrm>
          <a:prstGeom prst="rect">
            <a:avLst/>
          </a:prstGeom>
          <a:noFill/>
        </p:spPr>
        <p:txBody>
          <a:bodyPr wrap="square" rtlCol="0">
            <a:spAutoFit/>
          </a:bodyPr>
          <a:p>
            <a:r>
              <a:rPr lang="en-US" altLang="zh-CN" sz="1200" dirty="0"/>
              <a:t>car</a:t>
            </a:r>
            <a:endParaRPr lang="en-US" altLang="zh-CN" sz="1200" dirty="0"/>
          </a:p>
        </p:txBody>
      </p:sp>
      <p:sp>
        <p:nvSpPr>
          <p:cNvPr id="12" name="TextBox 8"/>
          <p:cNvSpPr txBox="1"/>
          <p:nvPr/>
        </p:nvSpPr>
        <p:spPr>
          <a:xfrm>
            <a:off x="6979478" y="6009452"/>
            <a:ext cx="1080120" cy="460375"/>
          </a:xfrm>
          <a:prstGeom prst="rect">
            <a:avLst/>
          </a:prstGeom>
          <a:noFill/>
        </p:spPr>
        <p:txBody>
          <a:bodyPr wrap="square" rtlCol="0">
            <a:spAutoFit/>
          </a:bodyPr>
          <a:p>
            <a:r>
              <a:rPr lang="en-US" sz="1200" dirty="0"/>
              <a:t>phone/mobile device</a:t>
            </a:r>
            <a:endParaRPr lang="en-US" sz="1200" dirty="0"/>
          </a:p>
        </p:txBody>
      </p:sp>
      <p:sp>
        <p:nvSpPr>
          <p:cNvPr id="13" name="矩形 12"/>
          <p:cNvSpPr/>
          <p:nvPr/>
        </p:nvSpPr>
        <p:spPr>
          <a:xfrm>
            <a:off x="8639175" y="1856105"/>
            <a:ext cx="1060450" cy="449135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r>
              <a:rPr lang="en-US" altLang="zh-CN" sz="1600" b="1" dirty="0">
                <a:solidFill>
                  <a:srgbClr val="002060"/>
                </a:solidFill>
              </a:rPr>
              <a:t>security manage</a:t>
            </a:r>
            <a:endParaRPr lang="en-US" altLang="zh-CN" sz="1600" b="1" dirty="0">
              <a:solidFill>
                <a:srgbClr val="002060"/>
              </a:solidFill>
            </a:endParaRPr>
          </a:p>
          <a:p>
            <a:pPr algn="ctr"/>
            <a:endParaRPr lang="en-US" altLang="zh-CN" sz="1600" b="1" dirty="0">
              <a:solidFill>
                <a:srgbClr val="002060"/>
              </a:solidFill>
            </a:endParaRPr>
          </a:p>
          <a:p>
            <a:pPr algn="ctr"/>
            <a:endParaRPr lang="en-US" altLang="zh-CN" sz="1600" b="1" dirty="0">
              <a:solidFill>
                <a:srgbClr val="002060"/>
              </a:solidFill>
            </a:endParaRPr>
          </a:p>
          <a:p>
            <a:pPr algn="ctr"/>
            <a:r>
              <a:rPr lang="zh-CN" altLang="en-US" sz="1200" dirty="0">
                <a:solidFill>
                  <a:srgbClr val="002060"/>
                </a:solidFill>
              </a:rPr>
              <a:t>certificate</a:t>
            </a:r>
            <a:endParaRPr lang="zh-CN" altLang="en-US" sz="1200" dirty="0">
              <a:solidFill>
                <a:srgbClr val="002060"/>
              </a:solidFill>
            </a:endParaRPr>
          </a:p>
          <a:p>
            <a:pPr algn="ctr"/>
            <a:endParaRPr lang="zh-CN" altLang="en-US" sz="1200" dirty="0">
              <a:solidFill>
                <a:srgbClr val="002060"/>
              </a:solidFill>
            </a:endParaRPr>
          </a:p>
          <a:p>
            <a:pPr algn="ctr"/>
            <a:endParaRPr lang="en-US" altLang="zh-CN" sz="1200" dirty="0">
              <a:solidFill>
                <a:srgbClr val="002060"/>
              </a:solidFill>
            </a:endParaRPr>
          </a:p>
          <a:p>
            <a:pPr algn="ctr"/>
            <a:r>
              <a:rPr lang="zh-CN" altLang="en-US" sz="1200" dirty="0">
                <a:solidFill>
                  <a:srgbClr val="002060"/>
                </a:solidFill>
              </a:rPr>
              <a:t>authorization</a:t>
            </a:r>
            <a:endParaRPr lang="zh-CN" altLang="en-US" sz="1200" dirty="0">
              <a:solidFill>
                <a:srgbClr val="002060"/>
              </a:solidFill>
            </a:endParaRPr>
          </a:p>
          <a:p>
            <a:pPr algn="ctr"/>
            <a:endParaRPr lang="en-US" altLang="zh-CN" sz="1200" dirty="0">
              <a:solidFill>
                <a:srgbClr val="002060"/>
              </a:solidFill>
            </a:endParaRPr>
          </a:p>
          <a:p>
            <a:pPr algn="ctr"/>
            <a:endParaRPr lang="en-US" altLang="zh-CN" sz="1200" dirty="0">
              <a:solidFill>
                <a:srgbClr val="002060"/>
              </a:solidFill>
            </a:endParaRPr>
          </a:p>
          <a:p>
            <a:pPr algn="ctr"/>
            <a:endParaRPr lang="en-US" altLang="zh-CN" b="1" dirty="0">
              <a:solidFill>
                <a:srgbClr val="002060"/>
              </a:solidFill>
            </a:endParaRPr>
          </a:p>
          <a:p>
            <a:pPr algn="ctr"/>
            <a:endParaRPr lang="en-US" altLang="zh-CN" b="1" dirty="0">
              <a:solidFill>
                <a:srgbClr val="002060"/>
              </a:solidFill>
            </a:endParaRPr>
          </a:p>
          <a:p>
            <a:pPr algn="ctr"/>
            <a:endParaRPr lang="en-US" altLang="zh-CN" sz="1400"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endParaRPr lang="en-US" altLang="zh-CN" dirty="0">
              <a:solidFill>
                <a:srgbClr val="002060"/>
              </a:solidFill>
            </a:endParaRPr>
          </a:p>
          <a:p>
            <a:pPr algn="ctr"/>
            <a:endParaRPr lang="zh-CN" altLang="en-US" dirty="0">
              <a:solidFill>
                <a:srgbClr val="002060"/>
              </a:solidFill>
            </a:endParaRPr>
          </a:p>
        </p:txBody>
      </p:sp>
      <p:sp>
        <p:nvSpPr>
          <p:cNvPr id="14" name="矩形 13"/>
          <p:cNvSpPr/>
          <p:nvPr/>
        </p:nvSpPr>
        <p:spPr>
          <a:xfrm>
            <a:off x="3522980" y="5344795"/>
            <a:ext cx="5040630" cy="53594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b="1" dirty="0">
                <a:solidFill>
                  <a:srgbClr val="002060"/>
                </a:solidFill>
              </a:rPr>
              <a:t>  Data engine</a:t>
            </a:r>
            <a:endParaRPr lang="zh-CN" altLang="en-US" sz="1200" b="1" dirty="0">
              <a:solidFill>
                <a:srgbClr val="002060"/>
              </a:solidFill>
            </a:endParaRPr>
          </a:p>
          <a:p>
            <a:pPr algn="ctr"/>
            <a:endParaRPr lang="zh-CN" altLang="en-US" sz="1200" dirty="0">
              <a:solidFill>
                <a:srgbClr val="002060"/>
              </a:solidFill>
            </a:endParaRPr>
          </a:p>
        </p:txBody>
      </p:sp>
      <p:sp>
        <p:nvSpPr>
          <p:cNvPr id="15" name="TextBox 13"/>
          <p:cNvSpPr txBox="1"/>
          <p:nvPr/>
        </p:nvSpPr>
        <p:spPr>
          <a:xfrm>
            <a:off x="7051252" y="5496355"/>
            <a:ext cx="1008112" cy="275590"/>
          </a:xfrm>
          <a:prstGeom prst="rect">
            <a:avLst/>
          </a:prstGeom>
          <a:noFill/>
        </p:spPr>
        <p:txBody>
          <a:bodyPr wrap="square" rtlCol="0">
            <a:spAutoFit/>
          </a:bodyPr>
          <a:p>
            <a:r>
              <a:rPr lang="en-US" altLang="zh-CN" sz="1200" dirty="0"/>
              <a:t>MySQL</a:t>
            </a:r>
            <a:endParaRPr lang="zh-CN" altLang="en-US" sz="1200" dirty="0"/>
          </a:p>
        </p:txBody>
      </p:sp>
      <p:sp>
        <p:nvSpPr>
          <p:cNvPr id="16" name="TextBox 14"/>
          <p:cNvSpPr txBox="1"/>
          <p:nvPr/>
        </p:nvSpPr>
        <p:spPr>
          <a:xfrm>
            <a:off x="7050851" y="5273576"/>
            <a:ext cx="1008112" cy="306705"/>
          </a:xfrm>
          <a:prstGeom prst="rect">
            <a:avLst/>
          </a:prstGeom>
          <a:noFill/>
        </p:spPr>
        <p:txBody>
          <a:bodyPr wrap="square" rtlCol="0">
            <a:spAutoFit/>
          </a:bodyPr>
          <a:p>
            <a:r>
              <a:rPr lang="en-US" altLang="zh-CN" sz="1400" dirty="0" err="1"/>
              <a:t>mongodb</a:t>
            </a:r>
            <a:endParaRPr lang="zh-CN" altLang="en-US" sz="1400" dirty="0"/>
          </a:p>
        </p:txBody>
      </p:sp>
      <p:sp>
        <p:nvSpPr>
          <p:cNvPr id="17" name="TextBox 15"/>
          <p:cNvSpPr txBox="1"/>
          <p:nvPr/>
        </p:nvSpPr>
        <p:spPr>
          <a:xfrm>
            <a:off x="4147036" y="5318026"/>
            <a:ext cx="1008112" cy="275590"/>
          </a:xfrm>
          <a:prstGeom prst="rect">
            <a:avLst/>
          </a:prstGeom>
          <a:noFill/>
        </p:spPr>
        <p:txBody>
          <a:bodyPr wrap="square" rtlCol="0">
            <a:spAutoFit/>
          </a:bodyPr>
          <a:p>
            <a:r>
              <a:rPr lang="en-US" altLang="zh-CN" sz="1200" dirty="0"/>
              <a:t>data rule</a:t>
            </a:r>
            <a:endParaRPr lang="en-US" altLang="zh-CN" sz="1200" dirty="0"/>
          </a:p>
        </p:txBody>
      </p:sp>
      <p:sp>
        <p:nvSpPr>
          <p:cNvPr id="18" name="矩形 17"/>
          <p:cNvSpPr/>
          <p:nvPr/>
        </p:nvSpPr>
        <p:spPr>
          <a:xfrm>
            <a:off x="3450590" y="1872615"/>
            <a:ext cx="2064385" cy="34004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dirty="0">
              <a:solidFill>
                <a:srgbClr val="002060"/>
              </a:solidFill>
            </a:endParaRPr>
          </a:p>
        </p:txBody>
      </p:sp>
      <p:sp>
        <p:nvSpPr>
          <p:cNvPr id="19" name="矩形 18"/>
          <p:cNvSpPr/>
          <p:nvPr/>
        </p:nvSpPr>
        <p:spPr>
          <a:xfrm>
            <a:off x="6196330" y="1919605"/>
            <a:ext cx="2398395" cy="33540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dirty="0">
              <a:solidFill>
                <a:srgbClr val="002060"/>
              </a:solidFill>
            </a:endParaRPr>
          </a:p>
        </p:txBody>
      </p:sp>
      <p:sp>
        <p:nvSpPr>
          <p:cNvPr id="20" name="矩形 19"/>
          <p:cNvSpPr/>
          <p:nvPr/>
        </p:nvSpPr>
        <p:spPr>
          <a:xfrm>
            <a:off x="3520440" y="1948815"/>
            <a:ext cx="1880870" cy="71056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200" dirty="0">
                <a:solidFill>
                  <a:srgbClr val="002060"/>
                </a:solidFill>
              </a:rPr>
              <a:t>Rule</a:t>
            </a:r>
            <a:endParaRPr lang="zh-CN" altLang="en-US" sz="1200" dirty="0">
              <a:solidFill>
                <a:srgbClr val="002060"/>
              </a:solidFill>
            </a:endParaRPr>
          </a:p>
          <a:p>
            <a:r>
              <a:rPr lang="zh-CN" altLang="en-US" sz="1200" dirty="0">
                <a:solidFill>
                  <a:srgbClr val="002060"/>
                </a:solidFill>
              </a:rPr>
              <a:t>manage</a:t>
            </a:r>
            <a:endParaRPr lang="zh-CN" altLang="en-US" sz="1200" dirty="0">
              <a:solidFill>
                <a:srgbClr val="002060"/>
              </a:solidFill>
            </a:endParaRPr>
          </a:p>
        </p:txBody>
      </p:sp>
      <p:sp>
        <p:nvSpPr>
          <p:cNvPr id="21" name="矩形 20"/>
          <p:cNvSpPr/>
          <p:nvPr/>
        </p:nvSpPr>
        <p:spPr>
          <a:xfrm>
            <a:off x="4108450" y="2096135"/>
            <a:ext cx="504190" cy="24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alarm</a:t>
            </a:r>
            <a:endParaRPr lang="en-US" altLang="zh-CN" sz="1000" dirty="0"/>
          </a:p>
        </p:txBody>
      </p:sp>
      <p:sp>
        <p:nvSpPr>
          <p:cNvPr id="22" name="矩形 21"/>
          <p:cNvSpPr/>
          <p:nvPr/>
        </p:nvSpPr>
        <p:spPr>
          <a:xfrm>
            <a:off x="4658995" y="2083435"/>
            <a:ext cx="64833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900" dirty="0"/>
              <a:t>send message</a:t>
            </a:r>
            <a:endParaRPr lang="zh-CN" altLang="en-US" sz="900" dirty="0"/>
          </a:p>
        </p:txBody>
      </p:sp>
      <p:sp>
        <p:nvSpPr>
          <p:cNvPr id="23" name="矩形 22"/>
          <p:cNvSpPr/>
          <p:nvPr/>
        </p:nvSpPr>
        <p:spPr>
          <a:xfrm>
            <a:off x="4108450" y="2373630"/>
            <a:ext cx="115189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Business rules</a:t>
            </a:r>
            <a:endParaRPr lang="zh-CN" altLang="en-US" sz="1000" dirty="0"/>
          </a:p>
        </p:txBody>
      </p:sp>
      <p:sp>
        <p:nvSpPr>
          <p:cNvPr id="24" name="矩形 23"/>
          <p:cNvSpPr/>
          <p:nvPr/>
        </p:nvSpPr>
        <p:spPr>
          <a:xfrm>
            <a:off x="3520440" y="2816225"/>
            <a:ext cx="1880870" cy="71056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200" dirty="0">
                <a:solidFill>
                  <a:srgbClr val="002060"/>
                </a:solidFill>
              </a:rPr>
              <a:t>media</a:t>
            </a:r>
            <a:endParaRPr lang="en-US" altLang="zh-CN" sz="1200" dirty="0">
              <a:solidFill>
                <a:srgbClr val="002060"/>
              </a:solidFill>
            </a:endParaRPr>
          </a:p>
          <a:p>
            <a:r>
              <a:rPr lang="en-US" altLang="zh-CN" sz="1200" dirty="0">
                <a:solidFill>
                  <a:srgbClr val="002060"/>
                </a:solidFill>
              </a:rPr>
              <a:t>manage</a:t>
            </a:r>
            <a:endParaRPr lang="en-US" altLang="zh-CN" sz="1200" dirty="0">
              <a:solidFill>
                <a:srgbClr val="002060"/>
              </a:solidFill>
            </a:endParaRPr>
          </a:p>
        </p:txBody>
      </p:sp>
      <p:sp>
        <p:nvSpPr>
          <p:cNvPr id="25" name="矩形 24"/>
          <p:cNvSpPr/>
          <p:nvPr/>
        </p:nvSpPr>
        <p:spPr>
          <a:xfrm>
            <a:off x="4083685" y="2888615"/>
            <a:ext cx="64833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media process</a:t>
            </a:r>
            <a:endParaRPr lang="en-US" altLang="zh-CN" sz="1000" dirty="0"/>
          </a:p>
        </p:txBody>
      </p:sp>
      <p:sp>
        <p:nvSpPr>
          <p:cNvPr id="26" name="矩形 25"/>
          <p:cNvSpPr/>
          <p:nvPr/>
        </p:nvSpPr>
        <p:spPr>
          <a:xfrm>
            <a:off x="4803775" y="2888615"/>
            <a:ext cx="59690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storage</a:t>
            </a:r>
            <a:endParaRPr lang="zh-CN" altLang="en-US" sz="1000" dirty="0"/>
          </a:p>
        </p:txBody>
      </p:sp>
      <p:sp>
        <p:nvSpPr>
          <p:cNvPr id="27" name="矩形 26"/>
          <p:cNvSpPr/>
          <p:nvPr/>
        </p:nvSpPr>
        <p:spPr>
          <a:xfrm>
            <a:off x="4083685" y="3274695"/>
            <a:ext cx="1204595" cy="24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balancing</a:t>
            </a:r>
            <a:endParaRPr lang="zh-CN" altLang="en-US" sz="1000" dirty="0"/>
          </a:p>
        </p:txBody>
      </p:sp>
      <p:sp>
        <p:nvSpPr>
          <p:cNvPr id="28" name="矩形 27"/>
          <p:cNvSpPr/>
          <p:nvPr/>
        </p:nvSpPr>
        <p:spPr>
          <a:xfrm>
            <a:off x="3521075" y="3608705"/>
            <a:ext cx="1901825" cy="72961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sz="1200" dirty="0">
                <a:solidFill>
                  <a:srgbClr val="002060"/>
                </a:solidFill>
              </a:rPr>
              <a:t>map</a:t>
            </a:r>
            <a:endParaRPr lang="en-US" sz="1200" dirty="0">
              <a:solidFill>
                <a:srgbClr val="002060"/>
              </a:solidFill>
            </a:endParaRPr>
          </a:p>
          <a:p>
            <a:r>
              <a:rPr lang="en-US" sz="1200" dirty="0">
                <a:solidFill>
                  <a:srgbClr val="002060"/>
                </a:solidFill>
              </a:rPr>
              <a:t>manage</a:t>
            </a:r>
            <a:endParaRPr lang="en-US" sz="1200" dirty="0">
              <a:solidFill>
                <a:srgbClr val="002060"/>
              </a:solidFill>
            </a:endParaRPr>
          </a:p>
        </p:txBody>
      </p:sp>
      <p:sp>
        <p:nvSpPr>
          <p:cNvPr id="29" name="矩形 28"/>
          <p:cNvSpPr/>
          <p:nvPr/>
        </p:nvSpPr>
        <p:spPr>
          <a:xfrm>
            <a:off x="4121150" y="3680460"/>
            <a:ext cx="57594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0" dirty="0"/>
              <a:t>track</a:t>
            </a:r>
            <a:endParaRPr lang="en-US" sz="1000" dirty="0"/>
          </a:p>
        </p:txBody>
      </p:sp>
      <p:sp>
        <p:nvSpPr>
          <p:cNvPr id="30" name="矩形 29"/>
          <p:cNvSpPr/>
          <p:nvPr/>
        </p:nvSpPr>
        <p:spPr>
          <a:xfrm>
            <a:off x="4731385" y="3695700"/>
            <a:ext cx="55626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laction</a:t>
            </a:r>
            <a:endParaRPr lang="en-US" altLang="zh-CN" sz="1000" dirty="0"/>
          </a:p>
        </p:txBody>
      </p:sp>
      <p:sp>
        <p:nvSpPr>
          <p:cNvPr id="31" name="矩形 30"/>
          <p:cNvSpPr/>
          <p:nvPr/>
        </p:nvSpPr>
        <p:spPr>
          <a:xfrm>
            <a:off x="4121150" y="4053840"/>
            <a:ext cx="57594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fence</a:t>
            </a:r>
            <a:endParaRPr lang="zh-CN" altLang="en-US" sz="1000" dirty="0"/>
          </a:p>
        </p:txBody>
      </p:sp>
      <p:sp>
        <p:nvSpPr>
          <p:cNvPr id="32" name="矩形 31"/>
          <p:cNvSpPr/>
          <p:nvPr/>
        </p:nvSpPr>
        <p:spPr>
          <a:xfrm>
            <a:off x="3499485" y="4458335"/>
            <a:ext cx="1922145" cy="69088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sz="1200" dirty="0">
                <a:solidFill>
                  <a:srgbClr val="002060"/>
                </a:solidFill>
              </a:rPr>
              <a:t>car</a:t>
            </a:r>
            <a:endParaRPr lang="en-US" sz="1200" dirty="0">
              <a:solidFill>
                <a:srgbClr val="002060"/>
              </a:solidFill>
            </a:endParaRPr>
          </a:p>
          <a:p>
            <a:r>
              <a:rPr lang="en-US" sz="1200" dirty="0">
                <a:solidFill>
                  <a:srgbClr val="002060"/>
                </a:solidFill>
              </a:rPr>
              <a:t>manage</a:t>
            </a:r>
            <a:endParaRPr lang="en-US" sz="1200" dirty="0">
              <a:solidFill>
                <a:srgbClr val="002060"/>
              </a:solidFill>
            </a:endParaRPr>
          </a:p>
        </p:txBody>
      </p:sp>
      <p:sp>
        <p:nvSpPr>
          <p:cNvPr id="33" name="矩形 32"/>
          <p:cNvSpPr/>
          <p:nvPr/>
        </p:nvSpPr>
        <p:spPr>
          <a:xfrm>
            <a:off x="4121150" y="4472305"/>
            <a:ext cx="57594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OTA</a:t>
            </a:r>
            <a:endParaRPr lang="zh-CN" altLang="en-US" sz="1000" dirty="0"/>
          </a:p>
        </p:txBody>
      </p:sp>
      <p:sp>
        <p:nvSpPr>
          <p:cNvPr id="34" name="矩形 33"/>
          <p:cNvSpPr/>
          <p:nvPr/>
        </p:nvSpPr>
        <p:spPr>
          <a:xfrm>
            <a:off x="4743450" y="4472305"/>
            <a:ext cx="658495" cy="511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Remote</a:t>
            </a:r>
            <a:endParaRPr lang="zh-CN" altLang="en-US" sz="1000" dirty="0"/>
          </a:p>
          <a:p>
            <a:pPr algn="ctr"/>
            <a:r>
              <a:rPr lang="en-US" altLang="zh-CN" sz="1000" dirty="0"/>
              <a:t>control</a:t>
            </a:r>
            <a:endParaRPr lang="en-US" altLang="zh-CN" sz="1000" dirty="0"/>
          </a:p>
        </p:txBody>
      </p:sp>
      <p:sp>
        <p:nvSpPr>
          <p:cNvPr id="36" name="矩形 35"/>
          <p:cNvSpPr/>
          <p:nvPr/>
        </p:nvSpPr>
        <p:spPr>
          <a:xfrm>
            <a:off x="3522980" y="1520190"/>
            <a:ext cx="237617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API interface</a:t>
            </a:r>
            <a:endParaRPr lang="zh-CN" altLang="en-US" dirty="0"/>
          </a:p>
        </p:txBody>
      </p:sp>
      <p:sp>
        <p:nvSpPr>
          <p:cNvPr id="37" name="矩形 36"/>
          <p:cNvSpPr/>
          <p:nvPr/>
        </p:nvSpPr>
        <p:spPr>
          <a:xfrm>
            <a:off x="6187440" y="1486535"/>
            <a:ext cx="237617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protocol 809</a:t>
            </a:r>
            <a:endParaRPr lang="en-US" altLang="zh-CN" dirty="0"/>
          </a:p>
        </p:txBody>
      </p:sp>
      <p:sp>
        <p:nvSpPr>
          <p:cNvPr id="38" name="矩形 37"/>
          <p:cNvSpPr/>
          <p:nvPr/>
        </p:nvSpPr>
        <p:spPr>
          <a:xfrm>
            <a:off x="2521585" y="841375"/>
            <a:ext cx="2137410" cy="323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Third-party platform</a:t>
            </a:r>
            <a:endParaRPr lang="zh-CN" altLang="en-US" dirty="0"/>
          </a:p>
        </p:txBody>
      </p:sp>
      <p:sp>
        <p:nvSpPr>
          <p:cNvPr id="39" name="矩形 38"/>
          <p:cNvSpPr/>
          <p:nvPr/>
        </p:nvSpPr>
        <p:spPr>
          <a:xfrm>
            <a:off x="5019675" y="873760"/>
            <a:ext cx="1728470" cy="323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partner</a:t>
            </a:r>
            <a:endParaRPr lang="zh-CN" altLang="en-US" dirty="0"/>
          </a:p>
        </p:txBody>
      </p:sp>
      <p:sp>
        <p:nvSpPr>
          <p:cNvPr id="40" name="矩形 39"/>
          <p:cNvSpPr/>
          <p:nvPr/>
        </p:nvSpPr>
        <p:spPr>
          <a:xfrm>
            <a:off x="7564755" y="841375"/>
            <a:ext cx="1728470" cy="323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Client</a:t>
            </a:r>
            <a:endParaRPr lang="en-US" altLang="zh-CN" dirty="0"/>
          </a:p>
        </p:txBody>
      </p:sp>
      <p:cxnSp>
        <p:nvCxnSpPr>
          <p:cNvPr id="41" name="肘形连接符 40"/>
          <p:cNvCxnSpPr>
            <a:stCxn id="38" idx="2"/>
            <a:endCxn id="36" idx="0"/>
          </p:cNvCxnSpPr>
          <p:nvPr/>
        </p:nvCxnSpPr>
        <p:spPr>
          <a:xfrm rot="5400000" flipV="1">
            <a:off x="3972878" y="782003"/>
            <a:ext cx="355600" cy="1120775"/>
          </a:xfrm>
          <a:prstGeom prst="bentConnector3">
            <a:avLst>
              <a:gd name="adj1" fmla="val 4991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39" idx="2"/>
            <a:endCxn id="36" idx="0"/>
          </p:cNvCxnSpPr>
          <p:nvPr/>
        </p:nvCxnSpPr>
        <p:spPr>
          <a:xfrm rot="5400000">
            <a:off x="5135880" y="772160"/>
            <a:ext cx="323215" cy="1172845"/>
          </a:xfrm>
          <a:prstGeom prst="bentConnector3">
            <a:avLst>
              <a:gd name="adj1" fmla="val 50098"/>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形状 71"/>
          <p:cNvCxnSpPr>
            <a:stCxn id="40" idx="2"/>
            <a:endCxn id="36" idx="0"/>
          </p:cNvCxnSpPr>
          <p:nvPr/>
        </p:nvCxnSpPr>
        <p:spPr>
          <a:xfrm rot="5400000">
            <a:off x="6392228" y="-516572"/>
            <a:ext cx="355600" cy="3717925"/>
          </a:xfrm>
          <a:prstGeom prst="bentConnector3">
            <a:avLst>
              <a:gd name="adj1" fmla="val 4991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289040" y="3026410"/>
            <a:ext cx="2171065" cy="92837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sz="1200" dirty="0">
                <a:solidFill>
                  <a:srgbClr val="002060"/>
                </a:solidFill>
              </a:rPr>
              <a:t>data</a:t>
            </a:r>
            <a:endParaRPr lang="en-US" sz="1200" dirty="0">
              <a:solidFill>
                <a:srgbClr val="002060"/>
              </a:solidFill>
            </a:endParaRPr>
          </a:p>
          <a:p>
            <a:r>
              <a:rPr lang="en-US" sz="1200" dirty="0">
                <a:solidFill>
                  <a:srgbClr val="002060"/>
                </a:solidFill>
              </a:rPr>
              <a:t>Model</a:t>
            </a:r>
            <a:endParaRPr lang="en-US" sz="1200" dirty="0">
              <a:solidFill>
                <a:srgbClr val="002060"/>
              </a:solidFill>
            </a:endParaRPr>
          </a:p>
        </p:txBody>
      </p:sp>
      <p:sp>
        <p:nvSpPr>
          <p:cNvPr id="45" name="矩形 44"/>
          <p:cNvSpPr/>
          <p:nvPr/>
        </p:nvSpPr>
        <p:spPr>
          <a:xfrm>
            <a:off x="7651750" y="3088005"/>
            <a:ext cx="669925" cy="306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000" dirty="0"/>
              <a:t>Sensor algorithm</a:t>
            </a:r>
            <a:endParaRPr lang="zh-CN" sz="1000" dirty="0"/>
          </a:p>
        </p:txBody>
      </p:sp>
      <p:sp>
        <p:nvSpPr>
          <p:cNvPr id="46" name="矩形 45"/>
          <p:cNvSpPr/>
          <p:nvPr/>
        </p:nvSpPr>
        <p:spPr>
          <a:xfrm>
            <a:off x="6801485" y="3523615"/>
            <a:ext cx="669925" cy="322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economic analysis</a:t>
            </a:r>
            <a:endParaRPr lang="zh-CN" altLang="en-US" sz="1000" dirty="0"/>
          </a:p>
        </p:txBody>
      </p:sp>
      <p:sp>
        <p:nvSpPr>
          <p:cNvPr id="47" name="矩形 46"/>
          <p:cNvSpPr/>
          <p:nvPr/>
        </p:nvSpPr>
        <p:spPr>
          <a:xfrm>
            <a:off x="6801485" y="3064510"/>
            <a:ext cx="669925" cy="341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Driving analysis</a:t>
            </a:r>
            <a:endParaRPr lang="zh-CN" altLang="en-US" sz="1000" dirty="0"/>
          </a:p>
        </p:txBody>
      </p:sp>
      <p:sp>
        <p:nvSpPr>
          <p:cNvPr id="51" name="矩形 50"/>
          <p:cNvSpPr/>
          <p:nvPr/>
        </p:nvSpPr>
        <p:spPr>
          <a:xfrm>
            <a:off x="6295390" y="4104640"/>
            <a:ext cx="2160270" cy="109791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200" dirty="0">
                <a:solidFill>
                  <a:srgbClr val="002060"/>
                </a:solidFill>
              </a:rPr>
              <a:t>structure</a:t>
            </a:r>
            <a:endParaRPr lang="zh-CN" altLang="en-US" sz="1200" dirty="0">
              <a:solidFill>
                <a:srgbClr val="002060"/>
              </a:solidFill>
            </a:endParaRPr>
          </a:p>
          <a:p>
            <a:r>
              <a:rPr lang="en-US" altLang="zh-CN" sz="1200" dirty="0">
                <a:solidFill>
                  <a:srgbClr val="002060"/>
                </a:solidFill>
              </a:rPr>
              <a:t>data</a:t>
            </a:r>
            <a:endParaRPr lang="en-US" altLang="zh-CN" sz="1200" dirty="0">
              <a:solidFill>
                <a:srgbClr val="002060"/>
              </a:solidFill>
            </a:endParaRPr>
          </a:p>
        </p:txBody>
      </p:sp>
      <p:sp>
        <p:nvSpPr>
          <p:cNvPr id="52" name="矩形 51"/>
          <p:cNvSpPr/>
          <p:nvPr/>
        </p:nvSpPr>
        <p:spPr>
          <a:xfrm>
            <a:off x="6897370" y="4202430"/>
            <a:ext cx="660400" cy="251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user</a:t>
            </a:r>
            <a:endParaRPr lang="en-US" altLang="zh-CN" sz="1000" dirty="0"/>
          </a:p>
          <a:p>
            <a:pPr algn="ctr"/>
            <a:r>
              <a:rPr lang="en-US" altLang="zh-CN" sz="1000" dirty="0"/>
              <a:t>date</a:t>
            </a:r>
            <a:endParaRPr lang="en-US" altLang="zh-CN" sz="1000" dirty="0"/>
          </a:p>
        </p:txBody>
      </p:sp>
      <p:sp>
        <p:nvSpPr>
          <p:cNvPr id="53" name="矩形 52"/>
          <p:cNvSpPr/>
          <p:nvPr/>
        </p:nvSpPr>
        <p:spPr>
          <a:xfrm>
            <a:off x="7666990" y="4612640"/>
            <a:ext cx="648335" cy="25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travel</a:t>
            </a:r>
            <a:endParaRPr lang="zh-CN" altLang="en-US" sz="1000" dirty="0"/>
          </a:p>
          <a:p>
            <a:pPr algn="ctr"/>
            <a:r>
              <a:rPr lang="en-US" altLang="zh-CN" sz="1000" dirty="0"/>
              <a:t>data</a:t>
            </a:r>
            <a:endParaRPr lang="en-US" altLang="zh-CN" sz="1000" dirty="0"/>
          </a:p>
        </p:txBody>
      </p:sp>
      <p:sp>
        <p:nvSpPr>
          <p:cNvPr id="54" name="矩形 53"/>
          <p:cNvSpPr/>
          <p:nvPr/>
        </p:nvSpPr>
        <p:spPr>
          <a:xfrm>
            <a:off x="6896735" y="4612640"/>
            <a:ext cx="648335" cy="25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sensor</a:t>
            </a:r>
            <a:endParaRPr lang="en-US" altLang="zh-CN" sz="1000" dirty="0"/>
          </a:p>
          <a:p>
            <a:pPr algn="ctr"/>
            <a:r>
              <a:rPr lang="en-US" altLang="zh-CN" sz="1000" dirty="0"/>
              <a:t>data</a:t>
            </a:r>
            <a:endParaRPr lang="en-US" altLang="zh-CN" sz="1000" dirty="0"/>
          </a:p>
        </p:txBody>
      </p:sp>
      <p:sp>
        <p:nvSpPr>
          <p:cNvPr id="55" name="矩形 54"/>
          <p:cNvSpPr/>
          <p:nvPr/>
        </p:nvSpPr>
        <p:spPr>
          <a:xfrm>
            <a:off x="6289040" y="2115820"/>
            <a:ext cx="2160270" cy="7753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200" dirty="0">
                <a:solidFill>
                  <a:srgbClr val="002060"/>
                </a:solidFill>
              </a:rPr>
              <a:t>data</a:t>
            </a:r>
            <a:endParaRPr lang="zh-CN" altLang="en-US" sz="1200" dirty="0">
              <a:solidFill>
                <a:srgbClr val="002060"/>
              </a:solidFill>
            </a:endParaRPr>
          </a:p>
          <a:p>
            <a:r>
              <a:rPr lang="zh-CN" altLang="en-US" sz="1200" dirty="0">
                <a:solidFill>
                  <a:srgbClr val="002060"/>
                </a:solidFill>
              </a:rPr>
              <a:t>Exhibition</a:t>
            </a:r>
            <a:endParaRPr lang="zh-CN" altLang="en-US" sz="1200" dirty="0">
              <a:solidFill>
                <a:srgbClr val="002060"/>
              </a:solidFill>
            </a:endParaRPr>
          </a:p>
        </p:txBody>
      </p:sp>
      <p:sp>
        <p:nvSpPr>
          <p:cNvPr id="56" name="矩形 55"/>
          <p:cNvSpPr/>
          <p:nvPr/>
        </p:nvSpPr>
        <p:spPr>
          <a:xfrm>
            <a:off x="7642225" y="4202430"/>
            <a:ext cx="73025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alarm</a:t>
            </a:r>
            <a:endParaRPr lang="en-US" altLang="zh-CN" sz="1000" dirty="0"/>
          </a:p>
          <a:p>
            <a:pPr algn="ctr"/>
            <a:r>
              <a:rPr lang="en-US" altLang="zh-CN" sz="1000" dirty="0"/>
              <a:t>data</a:t>
            </a:r>
            <a:endParaRPr lang="en-US" altLang="zh-CN" sz="1000" dirty="0"/>
          </a:p>
        </p:txBody>
      </p:sp>
      <p:sp>
        <p:nvSpPr>
          <p:cNvPr id="57" name="矩形 56"/>
          <p:cNvSpPr/>
          <p:nvPr/>
        </p:nvSpPr>
        <p:spPr>
          <a:xfrm>
            <a:off x="6899275" y="2259965"/>
            <a:ext cx="64833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data mining</a:t>
            </a:r>
            <a:endParaRPr lang="zh-CN" altLang="en-US" sz="1000" dirty="0"/>
          </a:p>
        </p:txBody>
      </p:sp>
      <p:sp>
        <p:nvSpPr>
          <p:cNvPr id="58" name="矩形 57"/>
          <p:cNvSpPr/>
          <p:nvPr/>
        </p:nvSpPr>
        <p:spPr>
          <a:xfrm>
            <a:off x="7656830" y="2259965"/>
            <a:ext cx="648335"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t>Data analysis</a:t>
            </a:r>
            <a:endParaRPr lang="zh-CN" altLang="en-US" sz="1000" dirty="0"/>
          </a:p>
        </p:txBody>
      </p:sp>
      <p:sp>
        <p:nvSpPr>
          <p:cNvPr id="59" name="矩形 58"/>
          <p:cNvSpPr/>
          <p:nvPr/>
        </p:nvSpPr>
        <p:spPr>
          <a:xfrm>
            <a:off x="7651750" y="3523615"/>
            <a:ext cx="720725" cy="283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0" dirty="0"/>
              <a:t>backup</a:t>
            </a:r>
            <a:endParaRPr lang="en-US" sz="1000" dirty="0"/>
          </a:p>
          <a:p>
            <a:pPr algn="ctr"/>
            <a:r>
              <a:rPr lang="en-US" sz="1000" dirty="0"/>
              <a:t>restore</a:t>
            </a:r>
            <a:endParaRPr lang="en-US" sz="1000" dirty="0"/>
          </a:p>
        </p:txBody>
      </p:sp>
      <p:sp>
        <p:nvSpPr>
          <p:cNvPr id="60" name="矩形 59"/>
          <p:cNvSpPr/>
          <p:nvPr/>
        </p:nvSpPr>
        <p:spPr>
          <a:xfrm>
            <a:off x="5563870" y="2047875"/>
            <a:ext cx="575945"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dirty="0"/>
              <a:t>track</a:t>
            </a:r>
            <a:endParaRPr lang="en-US" altLang="zh-CN" sz="1200" dirty="0"/>
          </a:p>
        </p:txBody>
      </p:sp>
      <p:sp>
        <p:nvSpPr>
          <p:cNvPr id="61" name="矩形 60"/>
          <p:cNvSpPr/>
          <p:nvPr/>
        </p:nvSpPr>
        <p:spPr>
          <a:xfrm>
            <a:off x="5552440" y="2636520"/>
            <a:ext cx="575945"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t>report </a:t>
            </a:r>
            <a:endParaRPr lang="zh-CN" altLang="en-US" sz="1200" dirty="0"/>
          </a:p>
        </p:txBody>
      </p:sp>
      <p:sp>
        <p:nvSpPr>
          <p:cNvPr id="62" name="矩形 61"/>
          <p:cNvSpPr/>
          <p:nvPr/>
        </p:nvSpPr>
        <p:spPr>
          <a:xfrm>
            <a:off x="5552440" y="3202940"/>
            <a:ext cx="575945"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t>playback</a:t>
            </a:r>
            <a:endParaRPr lang="zh-CN" altLang="en-US" sz="1200" dirty="0"/>
          </a:p>
        </p:txBody>
      </p:sp>
      <p:sp>
        <p:nvSpPr>
          <p:cNvPr id="63" name="矩形 62"/>
          <p:cNvSpPr/>
          <p:nvPr/>
        </p:nvSpPr>
        <p:spPr>
          <a:xfrm>
            <a:off x="5565140" y="3752215"/>
            <a:ext cx="575945"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t>Message </a:t>
            </a:r>
            <a:endParaRPr lang="zh-CN" altLang="en-US" sz="1200" dirty="0"/>
          </a:p>
        </p:txBody>
      </p:sp>
      <p:sp>
        <p:nvSpPr>
          <p:cNvPr id="64" name="矩形 63"/>
          <p:cNvSpPr/>
          <p:nvPr/>
        </p:nvSpPr>
        <p:spPr>
          <a:xfrm>
            <a:off x="5571490" y="4337685"/>
            <a:ext cx="575945" cy="45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t>Multilingual</a:t>
            </a:r>
            <a:endParaRPr lang="zh-CN" altLang="en-US" sz="1200" dirty="0"/>
          </a:p>
        </p:txBody>
      </p:sp>
      <p:sp>
        <p:nvSpPr>
          <p:cNvPr id="65" name="矩形 64"/>
          <p:cNvSpPr/>
          <p:nvPr/>
        </p:nvSpPr>
        <p:spPr>
          <a:xfrm>
            <a:off x="4783455" y="4053840"/>
            <a:ext cx="504190"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t>map</a:t>
            </a:r>
            <a:endParaRPr lang="en-US" altLang="zh-CN" sz="1000"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95245" y="292100"/>
            <a:ext cx="1249680" cy="114300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7005" y="1720850"/>
            <a:ext cx="1084580" cy="710565"/>
          </a:xfrm>
          <a:prstGeom prst="rect">
            <a:avLst/>
          </a:prstGeom>
        </p:spPr>
      </p:pic>
      <p:sp>
        <p:nvSpPr>
          <p:cNvPr id="9" name="流程图: 磁盘 8"/>
          <p:cNvSpPr/>
          <p:nvPr/>
        </p:nvSpPr>
        <p:spPr>
          <a:xfrm>
            <a:off x="6460490" y="1720850"/>
            <a:ext cx="756920" cy="8343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t>load balancing</a:t>
            </a:r>
            <a:endParaRPr lang="zh-CN" altLang="en-US" sz="1200"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6675" y="2947035"/>
            <a:ext cx="1185545" cy="667385"/>
          </a:xfrm>
          <a:prstGeom prst="rect">
            <a:avLst/>
          </a:prstGeom>
        </p:spPr>
      </p:pic>
      <p:sp>
        <p:nvSpPr>
          <p:cNvPr id="11" name="流程图: 磁盘 10"/>
          <p:cNvSpPr/>
          <p:nvPr/>
        </p:nvSpPr>
        <p:spPr>
          <a:xfrm>
            <a:off x="5498465" y="4139565"/>
            <a:ext cx="713740" cy="8343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t>comm</a:t>
            </a:r>
            <a:endParaRPr lang="en-US" altLang="zh-CN" sz="1400" dirty="0"/>
          </a:p>
          <a:p>
            <a:pPr algn="ctr"/>
            <a:r>
              <a:rPr lang="en-US" altLang="zh-CN" sz="1400" dirty="0"/>
              <a:t>server</a:t>
            </a:r>
            <a:endParaRPr lang="en-US" altLang="zh-CN" sz="1400" dirty="0"/>
          </a:p>
        </p:txBody>
      </p:sp>
      <p:sp>
        <p:nvSpPr>
          <p:cNvPr id="12" name="流程图: 磁盘 11"/>
          <p:cNvSpPr/>
          <p:nvPr/>
        </p:nvSpPr>
        <p:spPr>
          <a:xfrm>
            <a:off x="5436870" y="796925"/>
            <a:ext cx="663575" cy="8343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ym typeface="+mn-ea"/>
              </a:rPr>
              <a:t>mediaserve</a:t>
            </a:r>
            <a:endParaRPr lang="zh-CN" altLang="en-US" sz="1400" dirty="0"/>
          </a:p>
        </p:txBody>
      </p:sp>
      <p:sp>
        <p:nvSpPr>
          <p:cNvPr id="13" name="流程图: 磁盘 12"/>
          <p:cNvSpPr/>
          <p:nvPr/>
        </p:nvSpPr>
        <p:spPr>
          <a:xfrm>
            <a:off x="5498465" y="1776095"/>
            <a:ext cx="663575" cy="8343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ym typeface="+mn-ea"/>
              </a:rPr>
              <a:t>mediaserve</a:t>
            </a:r>
            <a:endParaRPr lang="zh-CN" altLang="en-US" sz="1400" dirty="0"/>
          </a:p>
        </p:txBody>
      </p:sp>
      <p:sp>
        <p:nvSpPr>
          <p:cNvPr id="14" name="流程图: 磁盘 13"/>
          <p:cNvSpPr/>
          <p:nvPr/>
        </p:nvSpPr>
        <p:spPr>
          <a:xfrm>
            <a:off x="5436870" y="2861945"/>
            <a:ext cx="663575" cy="8343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t>mediaserver</a:t>
            </a:r>
            <a:endParaRPr lang="en-US" altLang="zh-CN" sz="1400" dirty="0"/>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5730" y="3889375"/>
            <a:ext cx="1125855" cy="788035"/>
          </a:xfrm>
          <a:prstGeom prst="rect">
            <a:avLst/>
          </a:prstGeom>
        </p:spPr>
      </p:pic>
      <p:sp>
        <p:nvSpPr>
          <p:cNvPr id="19" name="文本框 18"/>
          <p:cNvSpPr txBox="1"/>
          <p:nvPr/>
        </p:nvSpPr>
        <p:spPr>
          <a:xfrm>
            <a:off x="2492984" y="5497125"/>
            <a:ext cx="2029216" cy="922020"/>
          </a:xfrm>
          <a:prstGeom prst="rect">
            <a:avLst/>
          </a:prstGeom>
          <a:noFill/>
        </p:spPr>
        <p:txBody>
          <a:bodyPr wrap="square" rtlCol="0">
            <a:spAutoFit/>
          </a:bodyPr>
          <a:p>
            <a:r>
              <a:rPr lang="en-US" altLang="zh-CN" dirty="0"/>
              <a:t>support</a:t>
            </a:r>
            <a:endParaRPr lang="en-US" altLang="zh-CN" dirty="0"/>
          </a:p>
          <a:p>
            <a:r>
              <a:rPr lang="en-US" altLang="zh-CN" dirty="0"/>
              <a:t>GT/T 1078 </a:t>
            </a:r>
            <a:endParaRPr lang="en-US" altLang="zh-CN" dirty="0"/>
          </a:p>
          <a:p>
            <a:r>
              <a:rPr lang="en-US" altLang="zh-CN" dirty="0"/>
              <a:t>GB28181 </a:t>
            </a:r>
            <a:endParaRPr lang="zh-CN" altLang="en-US" dirty="0"/>
          </a:p>
        </p:txBody>
      </p:sp>
      <p:sp>
        <p:nvSpPr>
          <p:cNvPr id="20" name="文本框 19"/>
          <p:cNvSpPr txBox="1"/>
          <p:nvPr/>
        </p:nvSpPr>
        <p:spPr>
          <a:xfrm>
            <a:off x="4331335" y="5774055"/>
            <a:ext cx="2885440" cy="645160"/>
          </a:xfrm>
          <a:prstGeom prst="rect">
            <a:avLst/>
          </a:prstGeom>
          <a:noFill/>
        </p:spPr>
        <p:txBody>
          <a:bodyPr wrap="square" rtlCol="0">
            <a:spAutoFit/>
          </a:bodyPr>
          <a:p>
            <a:r>
              <a:rPr lang="zh-CN" altLang="en-US" dirty="0"/>
              <a:t>Soft load balancing scheme for multi-device access</a:t>
            </a:r>
            <a:endParaRPr lang="zh-CN" altLang="en-US" dirty="0"/>
          </a:p>
        </p:txBody>
      </p:sp>
      <p:sp>
        <p:nvSpPr>
          <p:cNvPr id="24" name="右大括号 23"/>
          <p:cNvSpPr/>
          <p:nvPr/>
        </p:nvSpPr>
        <p:spPr>
          <a:xfrm>
            <a:off x="4331970" y="904240"/>
            <a:ext cx="525780" cy="39300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5" name="文本框 24"/>
          <p:cNvSpPr txBox="1"/>
          <p:nvPr/>
        </p:nvSpPr>
        <p:spPr>
          <a:xfrm>
            <a:off x="7414216" y="5809529"/>
            <a:ext cx="1870119" cy="645160"/>
          </a:xfrm>
          <a:prstGeom prst="rect">
            <a:avLst/>
          </a:prstGeom>
          <a:noFill/>
        </p:spPr>
        <p:txBody>
          <a:bodyPr wrap="square" rtlCol="0">
            <a:spAutoFit/>
          </a:bodyPr>
          <a:p>
            <a:r>
              <a:rPr lang="en-US" altLang="zh-CN" dirty="0"/>
              <a:t>open API interface</a:t>
            </a:r>
            <a:endParaRPr lang="zh-CN" altLang="en-US" dirty="0"/>
          </a:p>
        </p:txBody>
      </p:sp>
      <p:cxnSp>
        <p:nvCxnSpPr>
          <p:cNvPr id="35" name="曲线连接符 34"/>
          <p:cNvCxnSpPr>
            <a:stCxn id="9" idx="3"/>
            <a:endCxn id="11" idx="4"/>
          </p:cNvCxnSpPr>
          <p:nvPr/>
        </p:nvCxnSpPr>
        <p:spPr>
          <a:xfrm rot="5400000">
            <a:off x="5524818" y="3242628"/>
            <a:ext cx="2001520" cy="626745"/>
          </a:xfrm>
          <a:prstGeom prst="curvedConnector2">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左大括号 37"/>
          <p:cNvSpPr/>
          <p:nvPr/>
        </p:nvSpPr>
        <p:spPr>
          <a:xfrm>
            <a:off x="7338060" y="1089025"/>
            <a:ext cx="290830" cy="37471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9" name="文本框 38"/>
          <p:cNvSpPr txBox="1"/>
          <p:nvPr/>
        </p:nvSpPr>
        <p:spPr>
          <a:xfrm>
            <a:off x="7902575" y="1188720"/>
            <a:ext cx="1942465" cy="583565"/>
          </a:xfrm>
          <a:prstGeom prst="rect">
            <a:avLst/>
          </a:prstGeom>
          <a:noFill/>
        </p:spPr>
        <p:txBody>
          <a:bodyPr wrap="square" rtlCol="0">
            <a:spAutoFit/>
          </a:bodyPr>
          <a:p>
            <a:r>
              <a:rPr lang="zh-CN" altLang="en-US" sz="1600" dirty="0"/>
              <a:t>Vehicle monitoring platform</a:t>
            </a:r>
            <a:endParaRPr lang="zh-CN" altLang="en-US" sz="1600" dirty="0"/>
          </a:p>
        </p:txBody>
      </p:sp>
      <p:sp>
        <p:nvSpPr>
          <p:cNvPr id="42" name="文本框 41"/>
          <p:cNvSpPr txBox="1"/>
          <p:nvPr/>
        </p:nvSpPr>
        <p:spPr>
          <a:xfrm>
            <a:off x="7971155" y="3972560"/>
            <a:ext cx="1772285" cy="829945"/>
          </a:xfrm>
          <a:prstGeom prst="rect">
            <a:avLst/>
          </a:prstGeom>
          <a:noFill/>
        </p:spPr>
        <p:txBody>
          <a:bodyPr wrap="square" rtlCol="0">
            <a:spAutoFit/>
          </a:bodyPr>
          <a:p>
            <a:r>
              <a:rPr lang="en-US" altLang="zh-CN" sz="1600" dirty="0"/>
              <a:t>other </a:t>
            </a:r>
            <a:r>
              <a:rPr lang="zh-CN" altLang="en-US" sz="1600" dirty="0"/>
              <a:t>Mobile device monitoring platform</a:t>
            </a:r>
            <a:endParaRPr lang="zh-CN" altLang="en-US" sz="1600" dirty="0"/>
          </a:p>
        </p:txBody>
      </p:sp>
      <p:cxnSp>
        <p:nvCxnSpPr>
          <p:cNvPr id="47" name="曲线连接符 46"/>
          <p:cNvCxnSpPr>
            <a:stCxn id="12" idx="4"/>
            <a:endCxn id="9" idx="1"/>
          </p:cNvCxnSpPr>
          <p:nvPr/>
        </p:nvCxnSpPr>
        <p:spPr>
          <a:xfrm>
            <a:off x="6100445" y="1214120"/>
            <a:ext cx="738505" cy="506730"/>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曲线连接符 49"/>
          <p:cNvCxnSpPr>
            <a:stCxn id="13" idx="4"/>
          </p:cNvCxnSpPr>
          <p:nvPr/>
        </p:nvCxnSpPr>
        <p:spPr>
          <a:xfrm flipV="1">
            <a:off x="6162040" y="2134870"/>
            <a:ext cx="115570" cy="58420"/>
          </a:xfrm>
          <a:prstGeom prst="curved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曲线连接符 51"/>
          <p:cNvCxnSpPr>
            <a:stCxn id="14" idx="4"/>
            <a:endCxn id="9" idx="3"/>
          </p:cNvCxnSpPr>
          <p:nvPr/>
        </p:nvCxnSpPr>
        <p:spPr>
          <a:xfrm flipV="1">
            <a:off x="6100445" y="2555240"/>
            <a:ext cx="738505" cy="723900"/>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右箭头 52"/>
          <p:cNvSpPr/>
          <p:nvPr/>
        </p:nvSpPr>
        <p:spPr>
          <a:xfrm flipV="1">
            <a:off x="4590415" y="1720850"/>
            <a:ext cx="549275" cy="137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右箭头 53"/>
          <p:cNvSpPr/>
          <p:nvPr/>
        </p:nvSpPr>
        <p:spPr>
          <a:xfrm>
            <a:off x="7082155" y="1638935"/>
            <a:ext cx="461010" cy="135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矩形 54"/>
          <p:cNvSpPr/>
          <p:nvPr/>
        </p:nvSpPr>
        <p:spPr>
          <a:xfrm>
            <a:off x="5139690" y="1556385"/>
            <a:ext cx="1942465" cy="370014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0" name="直接箭头连接符 59"/>
          <p:cNvCxnSpPr/>
          <p:nvPr/>
        </p:nvCxnSpPr>
        <p:spPr>
          <a:xfrm>
            <a:off x="6276340" y="4506595"/>
            <a:ext cx="1170940" cy="75565"/>
          </a:xfrm>
          <a:prstGeom prst="straightConnector1">
            <a:avLst/>
          </a:prstGeom>
          <a:ln w="603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11" idx="2"/>
          </p:cNvCxnSpPr>
          <p:nvPr/>
        </p:nvCxnSpPr>
        <p:spPr>
          <a:xfrm flipH="1" flipV="1">
            <a:off x="4522470" y="4480560"/>
            <a:ext cx="975995" cy="76200"/>
          </a:xfrm>
          <a:prstGeom prst="straightConnector1">
            <a:avLst/>
          </a:prstGeom>
          <a:ln w="603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Subtitle 2"/>
          <p:cNvSpPr txBox="1"/>
          <p:nvPr/>
        </p:nvSpPr>
        <p:spPr>
          <a:xfrm>
            <a:off x="3633470" y="36195"/>
            <a:ext cx="5792470" cy="4095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20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Streaming Media Framework</a:t>
            </a:r>
            <a:endParaRPr lang="zh-CN" altLang="en-US" sz="20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80080" y="177165"/>
            <a:ext cx="533590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base function</a:t>
            </a:r>
            <a:endParaRPr lang="en-US" altLang="zh-CN" sz="2800"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pic>
        <p:nvPicPr>
          <p:cNvPr id="5" name="图片 4"/>
          <p:cNvPicPr>
            <a:picLocks noChangeAspect="1"/>
          </p:cNvPicPr>
          <p:nvPr/>
        </p:nvPicPr>
        <p:blipFill>
          <a:blip r:embed="rId1"/>
          <a:stretch>
            <a:fillRect/>
          </a:stretch>
        </p:blipFill>
        <p:spPr>
          <a:xfrm>
            <a:off x="6161405" y="894715"/>
            <a:ext cx="4852035" cy="2423795"/>
          </a:xfrm>
          <a:prstGeom prst="rect">
            <a:avLst/>
          </a:prstGeom>
        </p:spPr>
      </p:pic>
      <p:pic>
        <p:nvPicPr>
          <p:cNvPr id="6" name="图片 5"/>
          <p:cNvPicPr>
            <a:picLocks noChangeAspect="1"/>
          </p:cNvPicPr>
          <p:nvPr/>
        </p:nvPicPr>
        <p:blipFill>
          <a:blip r:embed="rId2"/>
          <a:stretch>
            <a:fillRect/>
          </a:stretch>
        </p:blipFill>
        <p:spPr>
          <a:xfrm>
            <a:off x="1504950" y="3872865"/>
            <a:ext cx="4457700" cy="2235835"/>
          </a:xfrm>
          <a:prstGeom prst="rect">
            <a:avLst/>
          </a:prstGeom>
        </p:spPr>
      </p:pic>
      <p:pic>
        <p:nvPicPr>
          <p:cNvPr id="7" name="图片 6"/>
          <p:cNvPicPr>
            <a:picLocks noChangeAspect="1"/>
          </p:cNvPicPr>
          <p:nvPr/>
        </p:nvPicPr>
        <p:blipFill>
          <a:blip r:embed="rId3"/>
          <a:stretch>
            <a:fillRect/>
          </a:stretch>
        </p:blipFill>
        <p:spPr>
          <a:xfrm>
            <a:off x="6251575" y="3872865"/>
            <a:ext cx="4705985" cy="2336800"/>
          </a:xfrm>
          <a:prstGeom prst="rect">
            <a:avLst/>
          </a:prstGeom>
        </p:spPr>
      </p:pic>
      <p:pic>
        <p:nvPicPr>
          <p:cNvPr id="8" name="图片 7"/>
          <p:cNvPicPr>
            <a:picLocks noChangeAspect="1"/>
          </p:cNvPicPr>
          <p:nvPr/>
        </p:nvPicPr>
        <p:blipFill>
          <a:blip r:embed="rId4"/>
          <a:stretch>
            <a:fillRect/>
          </a:stretch>
        </p:blipFill>
        <p:spPr>
          <a:xfrm>
            <a:off x="1565275" y="894715"/>
            <a:ext cx="4396740" cy="2423160"/>
          </a:xfrm>
          <a:prstGeom prst="rect">
            <a:avLst/>
          </a:prstGeom>
        </p:spPr>
      </p:pic>
      <p:sp>
        <p:nvSpPr>
          <p:cNvPr id="9" name="文本框 8"/>
          <p:cNvSpPr txBox="1"/>
          <p:nvPr/>
        </p:nvSpPr>
        <p:spPr>
          <a:xfrm>
            <a:off x="2064385" y="3392805"/>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Position monitoring</a:t>
            </a:r>
            <a:endParaRPr lang="zh-CN" altLang="en-US">
              <a:solidFill>
                <a:schemeClr val="accent1"/>
              </a:solidFill>
              <a:effectLst>
                <a:outerShdw blurRad="38100" dist="25400" dir="5400000" algn="ctr" rotWithShape="0">
                  <a:srgbClr val="6E747A">
                    <a:alpha val="43000"/>
                  </a:srgbClr>
                </a:outerShdw>
              </a:effectLst>
            </a:endParaRPr>
          </a:p>
        </p:txBody>
      </p:sp>
      <p:sp>
        <p:nvSpPr>
          <p:cNvPr id="10" name="文本框 9"/>
          <p:cNvSpPr txBox="1"/>
          <p:nvPr/>
        </p:nvSpPr>
        <p:spPr>
          <a:xfrm>
            <a:off x="6956425" y="3392805"/>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real-time video</a:t>
            </a:r>
            <a:endParaRPr lang="zh-CN" altLang="en-US">
              <a:solidFill>
                <a:schemeClr val="accent1"/>
              </a:solidFill>
              <a:effectLst>
                <a:outerShdw blurRad="38100" dist="25400" dir="5400000" algn="ctr" rotWithShape="0">
                  <a:srgbClr val="6E747A">
                    <a:alpha val="43000"/>
                  </a:srgbClr>
                </a:outerShdw>
              </a:effectLst>
            </a:endParaRPr>
          </a:p>
        </p:txBody>
      </p:sp>
      <p:sp>
        <p:nvSpPr>
          <p:cNvPr id="11" name="文本框 10"/>
          <p:cNvSpPr txBox="1"/>
          <p:nvPr/>
        </p:nvSpPr>
        <p:spPr>
          <a:xfrm>
            <a:off x="1984375" y="6108700"/>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Track playback</a:t>
            </a:r>
            <a:endParaRPr lang="zh-CN" altLang="en-US">
              <a:solidFill>
                <a:schemeClr val="accent1"/>
              </a:solidFill>
              <a:effectLst>
                <a:outerShdw blurRad="38100" dist="25400" dir="5400000" algn="ctr" rotWithShape="0">
                  <a:srgbClr val="6E747A">
                    <a:alpha val="43000"/>
                  </a:srgbClr>
                </a:outerShdw>
              </a:effectLst>
            </a:endParaRPr>
          </a:p>
        </p:txBody>
      </p:sp>
      <p:sp>
        <p:nvSpPr>
          <p:cNvPr id="12" name="文本框 11"/>
          <p:cNvSpPr txBox="1"/>
          <p:nvPr/>
        </p:nvSpPr>
        <p:spPr>
          <a:xfrm>
            <a:off x="6956425" y="6310630"/>
            <a:ext cx="266065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operation management</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Subtitle 2"/>
          <p:cNvSpPr txBox="1"/>
          <p:nvPr/>
        </p:nvSpPr>
        <p:spPr>
          <a:xfrm>
            <a:off x="3180080" y="177165"/>
            <a:ext cx="6166485" cy="414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rPr>
              <a:t>Basic data and permissions</a:t>
            </a:r>
            <a:endParaRPr lang="zh-CN" altLang="en-US" b="1" spc="300" dirty="0" smtClean="0">
              <a:gradFill>
                <a:gsLst>
                  <a:gs pos="0">
                    <a:srgbClr val="00A3E4"/>
                  </a:gs>
                  <a:gs pos="100000">
                    <a:srgbClr val="214BAE"/>
                  </a:gs>
                </a:gsLst>
                <a:lin ang="5400000" scaled="0"/>
              </a:gradFill>
              <a:latin typeface="方正黑体简体" panose="02010601030101010101" pitchFamily="2" charset="-122"/>
              <a:ea typeface="方正黑体简体" panose="02010601030101010101" pitchFamily="2" charset="-122"/>
              <a:cs typeface="Lato" panose="020F0502020204030203" pitchFamily="34" charset="0"/>
            </a:endParaRPr>
          </a:p>
        </p:txBody>
      </p:sp>
      <p:sp>
        <p:nvSpPr>
          <p:cNvPr id="4" name="文本框 3"/>
          <p:cNvSpPr txBox="1"/>
          <p:nvPr/>
        </p:nvSpPr>
        <p:spPr>
          <a:xfrm>
            <a:off x="1478280" y="865505"/>
            <a:ext cx="10191750" cy="645160"/>
          </a:xfrm>
          <a:prstGeom prst="rect">
            <a:avLst/>
          </a:prstGeom>
          <a:noFill/>
        </p:spPr>
        <p:txBody>
          <a:bodyPr wrap="square" rtlCol="0">
            <a:spAutoFit/>
          </a:bodyPr>
          <a:p>
            <a:r>
              <a:t>CarEye multi-role, multi-user, multi-agency management. Menu allocation with different permissions, multiple views on one platform, and multiple customers maximize the utilization of resources</a:t>
            </a:r>
          </a:p>
        </p:txBody>
      </p:sp>
      <p:pic>
        <p:nvPicPr>
          <p:cNvPr id="7" name="图片 6"/>
          <p:cNvPicPr>
            <a:picLocks noChangeAspect="1"/>
          </p:cNvPicPr>
          <p:nvPr>
            <p:custDataLst>
              <p:tags r:id="rId1"/>
            </p:custDataLst>
          </p:nvPr>
        </p:nvPicPr>
        <p:blipFill>
          <a:blip r:embed="rId2"/>
          <a:stretch>
            <a:fillRect/>
          </a:stretch>
        </p:blipFill>
        <p:spPr>
          <a:xfrm>
            <a:off x="5913755" y="1510665"/>
            <a:ext cx="5193030" cy="260159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989330" y="4167505"/>
            <a:ext cx="4748530" cy="250761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5913755" y="4122420"/>
            <a:ext cx="5193665" cy="2533015"/>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988695" y="1510665"/>
            <a:ext cx="4749165" cy="2533650"/>
          </a:xfrm>
          <a:prstGeom prst="rect">
            <a:avLst/>
          </a:prstGeom>
        </p:spPr>
      </p:pic>
    </p:spTree>
  </p:cSld>
  <p:clrMapOvr>
    <a:masterClrMapping/>
  </p:clrMapOvr>
</p:sld>
</file>

<file path=ppt/tags/tag1.xml><?xml version="1.0" encoding="utf-8"?>
<p:tagLst xmlns:p="http://schemas.openxmlformats.org/presentationml/2006/main">
  <p:tag name="KSO_WM_SLIDE_MODEL_TYPE" val="dynamicNum"/>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 name="KSO_WM_UNIT_PLACING_PICTURE_USER_VIEWPORT" val="{&quot;height&quot;:10392,&quot;width&quot;:22680}"/>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ISPRING_PRESENTATION_TITLE" val="PowerPoint 演示文稿"/>
  <p:tag name="KSO_WPP_MARK_KEY" val="5bcf66fe-8c48-4402-a4e4-9372d631f312"/>
  <p:tag name="COMMONDATA" val="eyJoZGlkIjoiNTM4OWI3ZDkwZjEwODRlMTE1ZTE3NmExNTQyZjdjZWE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6252</Words>
  <Application>WPS 演示</Application>
  <PresentationFormat>宽屏</PresentationFormat>
  <Paragraphs>348</Paragraphs>
  <Slides>22</Slides>
  <Notes>48</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宋体</vt:lpstr>
      <vt:lpstr>Wingdings</vt:lpstr>
      <vt:lpstr>微软雅黑</vt:lpstr>
      <vt:lpstr>微软雅黑 Light</vt:lpstr>
      <vt:lpstr>Adobe 黑体 Std R</vt:lpstr>
      <vt:lpstr>黑体</vt:lpstr>
      <vt:lpstr>方正兰亭粗黑_GBK</vt:lpstr>
      <vt:lpstr>方正黑体简体</vt:lpstr>
      <vt:lpstr>Lato</vt:lpstr>
      <vt:lpstr>Impact</vt:lpstr>
      <vt:lpstr>Calibri</vt:lpstr>
      <vt:lpstr>Arial Unicode MS</vt:lpstr>
      <vt:lpstr>方正兰亭黑_GBK</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suppo</cp:lastModifiedBy>
  <cp:revision>285</cp:revision>
  <dcterms:created xsi:type="dcterms:W3CDTF">2019-02-25T06:39:00Z</dcterms:created>
  <dcterms:modified xsi:type="dcterms:W3CDTF">2024-05-16T08:40:32Z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B3C5CCF91150498C831F71496AE18E6F</vt:lpwstr>
  </property>
</Properties>
</file>